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sldIdLst>
    <p:sldId id="256" r:id="rId2"/>
    <p:sldId id="280" r:id="rId3"/>
    <p:sldId id="272" r:id="rId4"/>
    <p:sldId id="258" r:id="rId5"/>
    <p:sldId id="263" r:id="rId6"/>
    <p:sldId id="265" r:id="rId7"/>
    <p:sldId id="259" r:id="rId8"/>
    <p:sldId id="266" r:id="rId9"/>
    <p:sldId id="260" r:id="rId10"/>
    <p:sldId id="267" r:id="rId11"/>
    <p:sldId id="261" r:id="rId12"/>
    <p:sldId id="268" r:id="rId13"/>
    <p:sldId id="262" r:id="rId14"/>
    <p:sldId id="292" r:id="rId15"/>
    <p:sldId id="293" r:id="rId16"/>
    <p:sldId id="271" r:id="rId17"/>
    <p:sldId id="273" r:id="rId18"/>
    <p:sldId id="274" r:id="rId19"/>
    <p:sldId id="275" r:id="rId20"/>
    <p:sldId id="276" r:id="rId21"/>
    <p:sldId id="281" r:id="rId22"/>
    <p:sldId id="278" r:id="rId23"/>
    <p:sldId id="279" r:id="rId24"/>
    <p:sldId id="282" r:id="rId25"/>
    <p:sldId id="283" r:id="rId26"/>
    <p:sldId id="284" r:id="rId27"/>
    <p:sldId id="285" r:id="rId28"/>
    <p:sldId id="286" r:id="rId29"/>
    <p:sldId id="287" r:id="rId30"/>
    <p:sldId id="277" r:id="rId31"/>
    <p:sldId id="288" r:id="rId32"/>
    <p:sldId id="290" r:id="rId33"/>
    <p:sldId id="291" r:id="rId34"/>
    <p:sldId id="257"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Bebas Neue" panose="020B0606020202050201" charset="0"/>
      <p:regular r:id="rId41"/>
    </p:embeddedFont>
    <p:embeddedFont>
      <p:font typeface="ＭＳ Ｐゴシック" panose="020B0600070205080204" pitchFamily="34" charset="-128"/>
      <p:regular r:id="rId42"/>
    </p:embeddedFont>
    <p:embeddedFont>
      <p:font typeface="Verdana" panose="020B0604030504040204" pitchFamily="34" charset="0"/>
      <p:regular r:id="rId43"/>
      <p:bold r:id="rId44"/>
      <p:italic r:id="rId45"/>
      <p:boldItalic r:id="rId46"/>
    </p:embeddedFont>
    <p:embeddedFont>
      <p:font typeface="Calibri Light" panose="020F0302020204030204" pitchFamily="3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824" autoAdjust="0"/>
  </p:normalViewPr>
  <p:slideViewPr>
    <p:cSldViewPr snapToGrid="0">
      <p:cViewPr varScale="1">
        <p:scale>
          <a:sx n="81" d="100"/>
          <a:sy n="81" d="100"/>
        </p:scale>
        <p:origin x="24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68713-3C0F-4B4C-9848-E7180F4DACB0}" type="datetimeFigureOut">
              <a:rPr lang="en-US" smtClean="0"/>
              <a:t>6/7/2016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65510-64ED-47F7-A783-D655BE2182D8}" type="slidenum">
              <a:rPr lang="en-US" smtClean="0"/>
              <a:t>‹#›</a:t>
            </a:fld>
            <a:endParaRPr lang="en-US"/>
          </a:p>
        </p:txBody>
      </p:sp>
    </p:spTree>
    <p:extLst>
      <p:ext uri="{BB962C8B-B14F-4D97-AF65-F5344CB8AC3E}">
        <p14:creationId xmlns:p14="http://schemas.microsoft.com/office/powerpoint/2010/main" val="276885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upermemo.com/help/g.htm#passive_revie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upermemo.com/help/g.htm#stabilit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Aaron Chu and Roger Craig (Jeopardy Champions) both quoted as using </a:t>
            </a:r>
            <a:r>
              <a:rPr lang="en-US" dirty="0" err="1" smtClean="0"/>
              <a:t>Anki</a:t>
            </a:r>
            <a:r>
              <a:rPr lang="en-US" dirty="0" smtClean="0"/>
              <a:t> extensively.</a:t>
            </a: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a:t>
            </a:fld>
            <a:endParaRPr lang="en-US"/>
          </a:p>
        </p:txBody>
      </p:sp>
    </p:spTree>
    <p:extLst>
      <p:ext uri="{BB962C8B-B14F-4D97-AF65-F5344CB8AC3E}">
        <p14:creationId xmlns:p14="http://schemas.microsoft.com/office/powerpoint/2010/main" val="193966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Robert Bjork – New Theory of Disuse – Two characteristics for quantifying memory recall - Storage strength and Recall Strength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Looks lik</a:t>
            </a:r>
            <a:r>
              <a:rPr lang="en-US" sz="1200" kern="1200" baseline="0" dirty="0" smtClean="0">
                <a:solidFill>
                  <a:schemeClr val="tx1"/>
                </a:solidFill>
                <a:effectLst/>
                <a:latin typeface="+mn-lt"/>
                <a:ea typeface="+mn-ea"/>
                <a:cs typeface="+mn-cs"/>
              </a:rPr>
              <a:t>e the eyes of a man who can’t forget</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11</a:t>
            </a:fld>
            <a:endParaRPr lang="en-US"/>
          </a:p>
        </p:txBody>
      </p:sp>
    </p:spTree>
    <p:extLst>
      <p:ext uri="{BB962C8B-B14F-4D97-AF65-F5344CB8AC3E}">
        <p14:creationId xmlns:p14="http://schemas.microsoft.com/office/powerpoint/2010/main" val="162030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Storage strength is a general measure of how well learned that item is. Increases monotonically (with more exposure) and does not have a direct effect on memory performance; the probability that you will be able to reproduce something from memory (e.g., a name or phone number) depends almost entirely on its retrieval strength, which measures how accessible the item is at that time. varies with context and intervening information.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we need to increase if we want to be able to remember an item later. </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Birthday, college, coworker, presentation</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Fortunately, the new theory of disuse proposes a way to do just that: the very act of retrieving an item from memory has a potent effect on its retrieval strength! Note that retrieving is different than studying—in order for retrieval strength to be boosted the most, you need to come up with the item yourself. The real kicker—and where forgetting comes in—is that the more difficult the retrieval is, the more beneficial it will be when you finally do come up with the answer! Thus, the more you forget something, the better you can ultimately remember it. This is part of the idea behind interleaving (alternating topics to learn as in ABCABC instead of AABBCC) and spacing (spreading out study sessions instead of marathon studying)—you need to give yourself time (or, more accurately, some amount of interfering information) to aid forgetting so that you get the most benefit from a retrieval.</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Basically, The New Theory of Disuse describes interesting ways in which RS and SS interact. With the above example of a childhood address where SS was high and RS was low consequent restudy gives a huge boost to RS. Whereas the opposite is true where SS is small and you keep restudying a topic so the RS is high. A prime example would be rote learning a list of facts, simply repeating to-be-learned information over and over again is not very helpful. You need to form deeper connections to improve long-term retention.</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studying things just around the time of forgetting them is optimal.</a:t>
            </a:r>
          </a:p>
          <a:p>
            <a:pPr lvl="2"/>
            <a:endParaRPr lang="en-US" sz="1200" kern="1200" baseline="0" dirty="0" smtClean="0">
              <a:solidFill>
                <a:schemeClr val="tx1"/>
              </a:solidFill>
              <a:effectLst/>
              <a:latin typeface="+mn-lt"/>
              <a:ea typeface="+mn-ea"/>
              <a:cs typeface="+mn-cs"/>
            </a:endParaRPr>
          </a:p>
          <a:p>
            <a:pPr lvl="2"/>
            <a:r>
              <a:rPr lang="en-US" sz="1200" kern="1200" baseline="0" dirty="0" err="1" smtClean="0">
                <a:solidFill>
                  <a:schemeClr val="tx1"/>
                </a:solidFill>
                <a:effectLst/>
                <a:latin typeface="+mn-lt"/>
                <a:ea typeface="+mn-ea"/>
                <a:cs typeface="+mn-cs"/>
              </a:rPr>
              <a:t>Supermemo</a:t>
            </a:r>
            <a:r>
              <a:rPr lang="en-US" sz="1200" kern="1200" baseline="0" dirty="0" smtClean="0">
                <a:solidFill>
                  <a:schemeClr val="tx1"/>
                </a:solidFill>
                <a:effectLst/>
                <a:latin typeface="+mn-lt"/>
                <a:ea typeface="+mn-ea"/>
                <a:cs typeface="+mn-cs"/>
              </a:rPr>
              <a:t> rolled this concept into algorithm.</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12</a:t>
            </a:fld>
            <a:endParaRPr lang="en-US"/>
          </a:p>
        </p:txBody>
      </p:sp>
    </p:spTree>
    <p:extLst>
      <p:ext uri="{BB962C8B-B14F-4D97-AF65-F5344CB8AC3E}">
        <p14:creationId xmlns:p14="http://schemas.microsoft.com/office/powerpoint/2010/main" val="269999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Anki</a:t>
            </a:r>
            <a:r>
              <a:rPr lang="en-US" baseline="0" dirty="0" smtClean="0"/>
              <a:t> – 2006 (to provide an idea of </a:t>
            </a:r>
            <a:r>
              <a:rPr lang="en-US" baseline="0" dirty="0" err="1" smtClean="0"/>
              <a:t>recency</a:t>
            </a:r>
            <a:r>
              <a:rPr lang="en-US" baseline="0" dirty="0" smtClean="0"/>
              <a:t>) 	Damien </a:t>
            </a:r>
            <a:r>
              <a:rPr lang="en-US" baseline="0" dirty="0" err="1" smtClean="0"/>
              <a:t>Elmes</a:t>
            </a:r>
            <a:endParaRPr lang="en-US" baseline="0" dirty="0" smtClean="0"/>
          </a:p>
          <a:p>
            <a:endParaRPr lang="en-US" baseline="0" dirty="0" smtClean="0"/>
          </a:p>
          <a:p>
            <a:r>
              <a:rPr lang="en-US" baseline="0" dirty="0" smtClean="0"/>
              <a:t>Uses one of the </a:t>
            </a:r>
            <a:r>
              <a:rPr lang="en-US" baseline="0" dirty="0" err="1" smtClean="0"/>
              <a:t>supermemo</a:t>
            </a:r>
            <a:r>
              <a:rPr lang="en-US" baseline="0" dirty="0" smtClean="0"/>
              <a:t> algorithms; highly customizable, available on PC, iOS, android, web, </a:t>
            </a:r>
            <a:r>
              <a:rPr lang="en-US" baseline="0" dirty="0" err="1" smtClean="0"/>
              <a:t>etc</a:t>
            </a:r>
            <a:r>
              <a:rPr lang="en-US" baseline="0" dirty="0" smtClean="0"/>
              <a:t> (game changer for me)</a:t>
            </a:r>
          </a:p>
          <a:p>
            <a:endParaRPr lang="en-US" baseline="0" dirty="0" smtClean="0"/>
          </a:p>
          <a:p>
            <a:r>
              <a:rPr lang="en-US" baseline="0" dirty="0" smtClean="0"/>
              <a:t>Discuss more details later, but first, let’s summarize the pro’s and con’s of spaced repetition.</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13</a:t>
            </a:fld>
            <a:endParaRPr lang="en-US"/>
          </a:p>
        </p:txBody>
      </p:sp>
    </p:spTree>
    <p:extLst>
      <p:ext uri="{BB962C8B-B14F-4D97-AF65-F5344CB8AC3E}">
        <p14:creationId xmlns:p14="http://schemas.microsoft.com/office/powerpoint/2010/main" val="394386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14</a:t>
            </a:fld>
            <a:endParaRPr lang="en-US"/>
          </a:p>
        </p:txBody>
      </p:sp>
    </p:spTree>
    <p:extLst>
      <p:ext uri="{BB962C8B-B14F-4D97-AF65-F5344CB8AC3E}">
        <p14:creationId xmlns:p14="http://schemas.microsoft.com/office/powerpoint/2010/main" val="178427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15</a:t>
            </a:fld>
            <a:endParaRPr lang="en-US"/>
          </a:p>
        </p:txBody>
      </p:sp>
    </p:spTree>
    <p:extLst>
      <p:ext uri="{BB962C8B-B14F-4D97-AF65-F5344CB8AC3E}">
        <p14:creationId xmlns:p14="http://schemas.microsoft.com/office/powerpoint/2010/main" val="452303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16</a:t>
            </a:fld>
            <a:endParaRPr lang="en-US"/>
          </a:p>
        </p:txBody>
      </p:sp>
    </p:spTree>
    <p:extLst>
      <p:ext uri="{BB962C8B-B14F-4D97-AF65-F5344CB8AC3E}">
        <p14:creationId xmlns:p14="http://schemas.microsoft.com/office/powerpoint/2010/main" val="36880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talking about SRS now, not</a:t>
            </a:r>
            <a:r>
              <a:rPr lang="en-US" baseline="0" dirty="0" smtClean="0"/>
              <a:t> just the concept.</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17</a:t>
            </a:fld>
            <a:endParaRPr lang="en-US"/>
          </a:p>
        </p:txBody>
      </p:sp>
    </p:spTree>
    <p:extLst>
      <p:ext uri="{BB962C8B-B14F-4D97-AF65-F5344CB8AC3E}">
        <p14:creationId xmlns:p14="http://schemas.microsoft.com/office/powerpoint/2010/main" val="424322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talking about SRS now, not</a:t>
            </a:r>
            <a:r>
              <a:rPr lang="en-US" baseline="0" dirty="0" smtClean="0"/>
              <a:t> just the concept.</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18</a:t>
            </a:fld>
            <a:endParaRPr lang="en-US"/>
          </a:p>
        </p:txBody>
      </p:sp>
    </p:spTree>
    <p:extLst>
      <p:ext uri="{BB962C8B-B14F-4D97-AF65-F5344CB8AC3E}">
        <p14:creationId xmlns:p14="http://schemas.microsoft.com/office/powerpoint/2010/main" val="337724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19</a:t>
            </a:fld>
            <a:endParaRPr lang="en-US"/>
          </a:p>
        </p:txBody>
      </p:sp>
    </p:spTree>
    <p:extLst>
      <p:ext uri="{BB962C8B-B14F-4D97-AF65-F5344CB8AC3E}">
        <p14:creationId xmlns:p14="http://schemas.microsoft.com/office/powerpoint/2010/main" val="2657237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 book’s chapter and</a:t>
            </a:r>
            <a:r>
              <a:rPr lang="en-US" baseline="0" dirty="0" smtClean="0"/>
              <a:t> only once you have digested it should you create flashcards from it.</a:t>
            </a:r>
          </a:p>
          <a:p>
            <a:endParaRPr lang="en-US" baseline="0" dirty="0" smtClean="0"/>
          </a:p>
          <a:p>
            <a:r>
              <a:rPr lang="en-US" baseline="0" dirty="0" smtClean="0"/>
              <a:t>As Piotr (pee-oh-</a:t>
            </a:r>
            <a:r>
              <a:rPr lang="en-US" baseline="0" dirty="0" err="1" smtClean="0"/>
              <a:t>trah</a:t>
            </a:r>
            <a:r>
              <a:rPr lang="en-US" baseline="0" dirty="0" smtClean="0"/>
              <a:t>) </a:t>
            </a:r>
            <a:r>
              <a:rPr lang="en-US" baseline="0" dirty="0" err="1" smtClean="0"/>
              <a:t>Woz</a:t>
            </a:r>
            <a:r>
              <a:rPr lang="en-US" baseline="0" dirty="0" smtClean="0"/>
              <a:t> says, you can memorize a German language history book without speaking German, but why would you? This extreme example illustrates the point.</a:t>
            </a:r>
          </a:p>
          <a:p>
            <a:endParaRPr lang="en-US" baseline="0" dirty="0" smtClean="0"/>
          </a:p>
          <a:p>
            <a:r>
              <a:rPr lang="en-US" baseline="0" dirty="0" smtClean="0"/>
              <a:t>(and yes, this is the only picture of him I could find. There’s a polish minister of economy of the same name)</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20</a:t>
            </a:fld>
            <a:endParaRPr lang="en-US"/>
          </a:p>
        </p:txBody>
      </p:sp>
    </p:spTree>
    <p:extLst>
      <p:ext uri="{BB962C8B-B14F-4D97-AF65-F5344CB8AC3E}">
        <p14:creationId xmlns:p14="http://schemas.microsoft.com/office/powerpoint/2010/main" val="284684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3</a:t>
            </a:fld>
            <a:endParaRPr lang="en-US"/>
          </a:p>
        </p:txBody>
      </p:sp>
    </p:spTree>
    <p:extLst>
      <p:ext uri="{BB962C8B-B14F-4D97-AF65-F5344CB8AC3E}">
        <p14:creationId xmlns:p14="http://schemas.microsoft.com/office/powerpoint/2010/main" val="573907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trust others’ materials as much as something you made yourself. You</a:t>
            </a:r>
            <a:r>
              <a:rPr lang="en-US" baseline="0" dirty="0" smtClean="0"/>
              <a:t> don’t want to spend months learning material perfectly only to find out it’s wrong.</a:t>
            </a:r>
            <a:endParaRPr lang="en-US" dirty="0" smtClean="0"/>
          </a:p>
          <a:p>
            <a:endParaRPr lang="en-US" dirty="0" smtClean="0"/>
          </a:p>
          <a:p>
            <a:r>
              <a:rPr lang="en-US" dirty="0" smtClean="0"/>
              <a:t>Making the deck yourself helps cement your understanding</a:t>
            </a:r>
            <a:r>
              <a:rPr lang="en-US" baseline="0" dirty="0" smtClean="0"/>
              <a:t> (and as just discussed, that’s very important)</a:t>
            </a:r>
          </a:p>
          <a:p>
            <a:endParaRPr lang="en-US" baseline="0" dirty="0" smtClean="0"/>
          </a:p>
          <a:p>
            <a:r>
              <a:rPr lang="en-US" baseline="0" dirty="0" smtClean="0"/>
              <a:t>This is more of a judgment call.</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22</a:t>
            </a:fld>
            <a:endParaRPr lang="en-US"/>
          </a:p>
        </p:txBody>
      </p:sp>
    </p:spTree>
    <p:extLst>
      <p:ext uri="{BB962C8B-B14F-4D97-AF65-F5344CB8AC3E}">
        <p14:creationId xmlns:p14="http://schemas.microsoft.com/office/powerpoint/2010/main" val="68181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more you can simplify something, the easier it is to remember. Break information into the smallest digestible chunks.</a:t>
            </a:r>
          </a:p>
          <a:p>
            <a:endParaRPr lang="en-US" baseline="0" dirty="0" smtClean="0"/>
          </a:p>
          <a:p>
            <a:r>
              <a:rPr lang="en-US" baseline="0" dirty="0" smtClean="0"/>
              <a:t>(example sentence)</a:t>
            </a: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23</a:t>
            </a:fld>
            <a:endParaRPr lang="en-US"/>
          </a:p>
        </p:txBody>
      </p:sp>
    </p:spTree>
    <p:extLst>
      <p:ext uri="{BB962C8B-B14F-4D97-AF65-F5344CB8AC3E}">
        <p14:creationId xmlns:p14="http://schemas.microsoft.com/office/powerpoint/2010/main" val="338605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the memories are now small facts that can be scheduled for review independently of each other.</a:t>
            </a: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24</a:t>
            </a:fld>
            <a:endParaRPr lang="en-US"/>
          </a:p>
        </p:txBody>
      </p:sp>
    </p:spTree>
    <p:extLst>
      <p:ext uri="{BB962C8B-B14F-4D97-AF65-F5344CB8AC3E}">
        <p14:creationId xmlns:p14="http://schemas.microsoft.com/office/powerpoint/2010/main" val="1508047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Recall and recognition are very different memories.</a:t>
            </a:r>
          </a:p>
          <a:p>
            <a:endParaRPr lang="en-US" baseline="0" dirty="0" smtClean="0"/>
          </a:p>
          <a:p>
            <a:r>
              <a:rPr lang="en-US" baseline="0" dirty="0" smtClean="0"/>
              <a:t>Obviously, this is a contrived example, but if we were trying to study dozens (or hundreds) of famous shipwrecks, because ostensibly that’s the information you want to learn, testing things like this would be worthwhile.</a:t>
            </a: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25</a:t>
            </a:fld>
            <a:endParaRPr lang="en-US"/>
          </a:p>
        </p:txBody>
      </p:sp>
    </p:spTree>
    <p:extLst>
      <p:ext uri="{BB962C8B-B14F-4D97-AF65-F5344CB8AC3E}">
        <p14:creationId xmlns:p14="http://schemas.microsoft.com/office/powerpoint/2010/main" val="3562898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your memories around visual, auditory, and emotional mnemonics rather than abstract ideas or rote memorization whenever possible.</a:t>
            </a:r>
          </a:p>
          <a:p>
            <a:endParaRPr lang="en-US" dirty="0" smtClean="0"/>
          </a:p>
          <a:p>
            <a:r>
              <a:rPr lang="en-US" dirty="0" smtClean="0"/>
              <a:t>The hallmark of</a:t>
            </a:r>
            <a:r>
              <a:rPr lang="en-US" baseline="0" dirty="0" smtClean="0"/>
              <a:t> a good mnemonic is eliciting that visualization or emotional reaction.</a:t>
            </a:r>
            <a:endParaRPr lang="en-US" dirty="0" smtClean="0"/>
          </a:p>
          <a:p>
            <a:r>
              <a:rPr lang="en-US" dirty="0" smtClean="0"/>
              <a:t/>
            </a:r>
            <a:br>
              <a:rPr lang="en-US" dirty="0" smtClean="0"/>
            </a:br>
            <a:r>
              <a:rPr lang="en-US" sz="1200" b="0" i="0" kern="1200" dirty="0" smtClean="0">
                <a:solidFill>
                  <a:schemeClr val="tx1"/>
                </a:solidFill>
                <a:effectLst/>
                <a:latin typeface="+mn-lt"/>
                <a:ea typeface="+mn-ea"/>
                <a:cs typeface="+mn-cs"/>
              </a:rPr>
              <a:t>Pranksters </a:t>
            </a:r>
            <a:r>
              <a:rPr lang="en-US" dirty="0" smtClean="0"/>
              <a:t/>
            </a:r>
            <a:br>
              <a:rPr lang="en-US" dirty="0" smtClean="0"/>
            </a:br>
            <a:r>
              <a:rPr lang="en-US" sz="1200" b="0" i="0" kern="1200" dirty="0" smtClean="0">
                <a:solidFill>
                  <a:schemeClr val="tx1"/>
                </a:solidFill>
                <a:effectLst/>
                <a:latin typeface="+mn-lt"/>
                <a:ea typeface="+mn-ea"/>
                <a:cs typeface="+mn-cs"/>
              </a:rPr>
              <a:t>Earn </a:t>
            </a:r>
            <a:r>
              <a:rPr lang="en-US" dirty="0" smtClean="0"/>
              <a:t/>
            </a:r>
            <a:br>
              <a:rPr lang="en-US" dirty="0" smtClean="0"/>
            </a:br>
            <a:r>
              <a:rPr lang="en-US" sz="1200" b="0" i="0" kern="1200" dirty="0" smtClean="0">
                <a:solidFill>
                  <a:schemeClr val="tx1"/>
                </a:solidFill>
                <a:effectLst/>
                <a:latin typeface="+mn-lt"/>
                <a:ea typeface="+mn-ea"/>
                <a:cs typeface="+mn-cs"/>
              </a:rPr>
              <a:t>Math </a:t>
            </a:r>
            <a:r>
              <a:rPr lang="en-US" dirty="0" smtClean="0"/>
              <a:t/>
            </a:r>
            <a:br>
              <a:rPr lang="en-US" dirty="0" smtClean="0"/>
            </a:br>
            <a:r>
              <a:rPr lang="en-US" sz="1200" b="0" i="0" kern="1200" dirty="0" smtClean="0">
                <a:solidFill>
                  <a:schemeClr val="tx1"/>
                </a:solidFill>
                <a:effectLst/>
                <a:latin typeface="+mn-lt"/>
                <a:ea typeface="+mn-ea"/>
                <a:cs typeface="+mn-cs"/>
              </a:rPr>
              <a:t>Detention </a:t>
            </a:r>
            <a:r>
              <a:rPr lang="en-US" dirty="0" smtClean="0"/>
              <a:t/>
            </a:r>
            <a:br>
              <a:rPr lang="en-US" dirty="0" smtClean="0"/>
            </a:br>
            <a:r>
              <a:rPr lang="en-US" sz="1200" b="0" i="0" kern="1200" dirty="0" smtClean="0">
                <a:solidFill>
                  <a:schemeClr val="tx1"/>
                </a:solidFill>
                <a:effectLst/>
                <a:latin typeface="+mn-lt"/>
                <a:ea typeface="+mn-ea"/>
                <a:cs typeface="+mn-cs"/>
              </a:rPr>
              <a:t>After </a:t>
            </a:r>
            <a:r>
              <a:rPr lang="en-US" dirty="0" smtClean="0"/>
              <a:t/>
            </a:r>
            <a:br>
              <a:rPr lang="en-US" dirty="0" smtClean="0"/>
            </a:br>
            <a:r>
              <a:rPr lang="en-US" sz="1200" b="0" i="0" kern="1200" dirty="0" smtClean="0">
                <a:solidFill>
                  <a:schemeClr val="tx1"/>
                </a:solidFill>
                <a:effectLst/>
                <a:latin typeface="+mn-lt"/>
                <a:ea typeface="+mn-ea"/>
                <a:cs typeface="+mn-cs"/>
              </a:rPr>
              <a:t>School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Push </a:t>
            </a:r>
            <a:r>
              <a:rPr lang="en-US" dirty="0" smtClean="0"/>
              <a:t/>
            </a:r>
            <a:br>
              <a:rPr lang="en-US" dirty="0" smtClean="0"/>
            </a:br>
            <a:r>
              <a:rPr lang="en-US" sz="1200" b="0" i="0" kern="1200" dirty="0" smtClean="0">
                <a:solidFill>
                  <a:schemeClr val="tx1"/>
                </a:solidFill>
                <a:effectLst/>
                <a:latin typeface="+mn-lt"/>
                <a:ea typeface="+mn-ea"/>
                <a:cs typeface="+mn-cs"/>
              </a:rPr>
              <a:t>Eryn </a:t>
            </a:r>
            <a:r>
              <a:rPr lang="en-US" dirty="0" smtClean="0"/>
              <a:t/>
            </a:r>
            <a:br>
              <a:rPr lang="en-US" dirty="0" smtClean="0"/>
            </a:br>
            <a:r>
              <a:rPr lang="en-US" sz="1200" b="0" i="0" kern="1200" dirty="0" smtClean="0">
                <a:solidFill>
                  <a:schemeClr val="tx1"/>
                </a:solidFill>
                <a:effectLst/>
                <a:latin typeface="+mn-lt"/>
                <a:ea typeface="+mn-ea"/>
                <a:cs typeface="+mn-cs"/>
              </a:rPr>
              <a:t>Matthews </a:t>
            </a:r>
            <a:r>
              <a:rPr lang="en-US" dirty="0" smtClean="0"/>
              <a:t/>
            </a:r>
            <a:br>
              <a:rPr lang="en-US" dirty="0" smtClean="0"/>
            </a:br>
            <a:r>
              <a:rPr lang="en-US" sz="1200" b="0" i="0" kern="1200" dirty="0" smtClean="0">
                <a:solidFill>
                  <a:schemeClr val="tx1"/>
                </a:solidFill>
                <a:effectLst/>
                <a:latin typeface="+mn-lt"/>
                <a:ea typeface="+mn-ea"/>
                <a:cs typeface="+mn-cs"/>
              </a:rPr>
              <a:t>Down </a:t>
            </a:r>
            <a:r>
              <a:rPr lang="en-US" dirty="0" smtClean="0"/>
              <a:t/>
            </a:r>
            <a:br>
              <a:rPr lang="en-US" dirty="0" smtClean="0"/>
            </a:br>
            <a:r>
              <a:rPr lang="en-US" sz="1200" b="0" i="0" kern="1200" dirty="0" smtClean="0">
                <a:solidFill>
                  <a:schemeClr val="tx1"/>
                </a:solidFill>
                <a:effectLst/>
                <a:latin typeface="+mn-lt"/>
                <a:ea typeface="+mn-ea"/>
                <a:cs typeface="+mn-cs"/>
              </a:rPr>
              <a:t>A </a:t>
            </a:r>
            <a:r>
              <a:rPr lang="en-US" dirty="0" smtClean="0"/>
              <a:t/>
            </a:r>
            <a:br>
              <a:rPr lang="en-US" dirty="0" smtClean="0"/>
            </a:br>
            <a:r>
              <a:rPr lang="en-US" sz="1200" b="0" i="0" kern="1200" dirty="0" smtClean="0">
                <a:solidFill>
                  <a:schemeClr val="tx1"/>
                </a:solidFill>
                <a:effectLst/>
                <a:latin typeface="+mn-lt"/>
                <a:ea typeface="+mn-ea"/>
                <a:cs typeface="+mn-cs"/>
              </a:rPr>
              <a:t>Sewer </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26</a:t>
            </a:fld>
            <a:endParaRPr lang="en-US"/>
          </a:p>
        </p:txBody>
      </p:sp>
    </p:spTree>
    <p:extLst>
      <p:ext uri="{BB962C8B-B14F-4D97-AF65-F5344CB8AC3E}">
        <p14:creationId xmlns:p14="http://schemas.microsoft.com/office/powerpoint/2010/main" val="3615815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Easter Bunny Gets Drunk At Easter</a:t>
            </a:r>
          </a:p>
          <a:p>
            <a:r>
              <a:rPr lang="en-US" sz="1200" b="0" i="0" kern="1200" dirty="0" smtClean="0">
                <a:solidFill>
                  <a:schemeClr val="tx1"/>
                </a:solidFill>
                <a:effectLst/>
                <a:latin typeface="+mn-lt"/>
                <a:ea typeface="+mn-ea"/>
                <a:cs typeface="+mn-cs"/>
              </a:rPr>
              <a:t>Every Beautiful Guitar Deserves Amps Everyday</a:t>
            </a:r>
            <a:endParaRPr lang="en-US" dirty="0" smtClean="0"/>
          </a:p>
        </p:txBody>
      </p:sp>
      <p:sp>
        <p:nvSpPr>
          <p:cNvPr id="4" name="Slide Number Placeholder 3"/>
          <p:cNvSpPr>
            <a:spLocks noGrp="1"/>
          </p:cNvSpPr>
          <p:nvPr>
            <p:ph type="sldNum" sz="quarter" idx="10"/>
          </p:nvPr>
        </p:nvSpPr>
        <p:spPr/>
        <p:txBody>
          <a:bodyPr/>
          <a:lstStyle/>
          <a:p>
            <a:fld id="{4CF65510-64ED-47F7-A783-D655BE2182D8}" type="slidenum">
              <a:rPr lang="en-US" smtClean="0"/>
              <a:t>27</a:t>
            </a:fld>
            <a:endParaRPr lang="en-US"/>
          </a:p>
        </p:txBody>
      </p:sp>
    </p:spTree>
    <p:extLst>
      <p:ext uri="{BB962C8B-B14F-4D97-AF65-F5344CB8AC3E}">
        <p14:creationId xmlns:p14="http://schemas.microsoft.com/office/powerpoint/2010/main" val="18369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start building a substantial deck of memories, you will inevitably start to come across similar cards that trip you up. For example, in Japanese I eventually realized I had these two cards in my deck.</a:t>
            </a:r>
          </a:p>
          <a:p>
            <a:endParaRPr lang="en-US" baseline="0" dirty="0" smtClean="0"/>
          </a:p>
          <a:p>
            <a:r>
              <a:rPr lang="en-US" baseline="0" dirty="0" smtClean="0"/>
              <a:t>Very different in Japanese, but the English definition was almost identical!</a:t>
            </a:r>
          </a:p>
          <a:p>
            <a:endParaRPr lang="en-US" baseline="0" dirty="0" smtClean="0"/>
          </a:p>
          <a:p>
            <a:r>
              <a:rPr lang="en-US" baseline="0" dirty="0" smtClean="0"/>
              <a:t>Remembering simply by the order does not yield a good memory.</a:t>
            </a:r>
            <a:endParaRPr lang="en-US" dirty="0" smtClean="0"/>
          </a:p>
        </p:txBody>
      </p:sp>
      <p:sp>
        <p:nvSpPr>
          <p:cNvPr id="4" name="Slide Number Placeholder 3"/>
          <p:cNvSpPr>
            <a:spLocks noGrp="1"/>
          </p:cNvSpPr>
          <p:nvPr>
            <p:ph type="sldNum" sz="quarter" idx="10"/>
          </p:nvPr>
        </p:nvSpPr>
        <p:spPr/>
        <p:txBody>
          <a:bodyPr/>
          <a:lstStyle/>
          <a:p>
            <a:fld id="{4CF65510-64ED-47F7-A783-D655BE2182D8}" type="slidenum">
              <a:rPr lang="en-US" smtClean="0"/>
              <a:t>28</a:t>
            </a:fld>
            <a:endParaRPr lang="en-US"/>
          </a:p>
        </p:txBody>
      </p:sp>
    </p:spTree>
    <p:extLst>
      <p:ext uri="{BB962C8B-B14F-4D97-AF65-F5344CB8AC3E}">
        <p14:creationId xmlns:p14="http://schemas.microsoft.com/office/powerpoint/2010/main" val="1276815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start building a substantial deck of memories, you will inevitably start to come across similar cards that trip you up. For example, in Japanese I eventually realized I had these two cards in my deck.</a:t>
            </a:r>
          </a:p>
          <a:p>
            <a:endParaRPr lang="en-US" baseline="0" dirty="0" smtClean="0"/>
          </a:p>
          <a:p>
            <a:r>
              <a:rPr lang="en-US" baseline="0" dirty="0" smtClean="0"/>
              <a:t>Very different in Japanese, but the English definition was almost identical!</a:t>
            </a:r>
          </a:p>
          <a:p>
            <a:endParaRPr lang="en-US" baseline="0" dirty="0" smtClean="0"/>
          </a:p>
          <a:p>
            <a:r>
              <a:rPr lang="en-US" baseline="0" dirty="0" smtClean="0"/>
              <a:t>Remembering simply by the order of the definition does not yield a good memory.</a:t>
            </a:r>
            <a:endParaRPr lang="en-US" dirty="0" smtClean="0"/>
          </a:p>
        </p:txBody>
      </p:sp>
      <p:sp>
        <p:nvSpPr>
          <p:cNvPr id="4" name="Slide Number Placeholder 3"/>
          <p:cNvSpPr>
            <a:spLocks noGrp="1"/>
          </p:cNvSpPr>
          <p:nvPr>
            <p:ph type="sldNum" sz="quarter" idx="10"/>
          </p:nvPr>
        </p:nvSpPr>
        <p:spPr/>
        <p:txBody>
          <a:bodyPr/>
          <a:lstStyle/>
          <a:p>
            <a:fld id="{4CF65510-64ED-47F7-A783-D655BE2182D8}" type="slidenum">
              <a:rPr lang="en-US" smtClean="0"/>
              <a:t>29</a:t>
            </a:fld>
            <a:endParaRPr lang="en-US"/>
          </a:p>
        </p:txBody>
      </p:sp>
    </p:spTree>
    <p:extLst>
      <p:ext uri="{BB962C8B-B14F-4D97-AF65-F5344CB8AC3E}">
        <p14:creationId xmlns:p14="http://schemas.microsoft.com/office/powerpoint/2010/main" val="3738369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30</a:t>
            </a:fld>
            <a:endParaRPr lang="en-US"/>
          </a:p>
        </p:txBody>
      </p:sp>
    </p:spTree>
    <p:extLst>
      <p:ext uri="{BB962C8B-B14F-4D97-AF65-F5344CB8AC3E}">
        <p14:creationId xmlns:p14="http://schemas.microsoft.com/office/powerpoint/2010/main" val="81203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31</a:t>
            </a:fld>
            <a:endParaRPr lang="en-US"/>
          </a:p>
        </p:txBody>
      </p:sp>
    </p:spTree>
    <p:extLst>
      <p:ext uri="{BB962C8B-B14F-4D97-AF65-F5344CB8AC3E}">
        <p14:creationId xmlns:p14="http://schemas.microsoft.com/office/powerpoint/2010/main" val="147765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millennia, before, no serious object study of memory</a:t>
            </a:r>
          </a:p>
          <a:p>
            <a:endParaRPr lang="en-US" dirty="0" smtClean="0"/>
          </a:p>
          <a:p>
            <a:r>
              <a:rPr lang="en-US" dirty="0" smtClean="0"/>
              <a:t>Determined to do just that</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4</a:t>
            </a:fld>
            <a:endParaRPr lang="en-US"/>
          </a:p>
        </p:txBody>
      </p:sp>
    </p:spTree>
    <p:extLst>
      <p:ext uri="{BB962C8B-B14F-4D97-AF65-F5344CB8AC3E}">
        <p14:creationId xmlns:p14="http://schemas.microsoft.com/office/powerpoint/2010/main" val="949874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Incremental reading isn’t as well studied</a:t>
            </a:r>
            <a:r>
              <a:rPr lang="en-US" baseline="0" dirty="0" smtClean="0"/>
              <a:t> as spaced repetition.</a:t>
            </a:r>
            <a:endParaRPr lang="en-US" dirty="0" smtClean="0"/>
          </a:p>
        </p:txBody>
      </p:sp>
      <p:sp>
        <p:nvSpPr>
          <p:cNvPr id="4" name="Slide Number Placeholder 3"/>
          <p:cNvSpPr>
            <a:spLocks noGrp="1"/>
          </p:cNvSpPr>
          <p:nvPr>
            <p:ph type="sldNum" sz="quarter" idx="10"/>
          </p:nvPr>
        </p:nvSpPr>
        <p:spPr/>
        <p:txBody>
          <a:bodyPr/>
          <a:lstStyle/>
          <a:p>
            <a:fld id="{4CF65510-64ED-47F7-A783-D655BE2182D8}" type="slidenum">
              <a:rPr lang="en-US" smtClean="0"/>
              <a:t>32</a:t>
            </a:fld>
            <a:endParaRPr lang="en-US"/>
          </a:p>
        </p:txBody>
      </p:sp>
    </p:spTree>
    <p:extLst>
      <p:ext uri="{BB962C8B-B14F-4D97-AF65-F5344CB8AC3E}">
        <p14:creationId xmlns:p14="http://schemas.microsoft.com/office/powerpoint/2010/main" val="3995010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CF65510-64ED-47F7-A783-D655BE2182D8}" type="slidenum">
              <a:rPr lang="en-US" smtClean="0"/>
              <a:t>33</a:t>
            </a:fld>
            <a:endParaRPr lang="en-US"/>
          </a:p>
        </p:txBody>
      </p:sp>
    </p:spTree>
    <p:extLst>
      <p:ext uri="{BB962C8B-B14F-4D97-AF65-F5344CB8AC3E}">
        <p14:creationId xmlns:p14="http://schemas.microsoft.com/office/powerpoint/2010/main" val="219215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Prior knowledge affects learning – so he studied</a:t>
            </a:r>
            <a:r>
              <a:rPr lang="en-US" baseline="0" dirty="0" smtClean="0"/>
              <a:t> “nonsense syllables” (CVC trigrams)</a:t>
            </a:r>
          </a:p>
          <a:p>
            <a:endParaRPr lang="en-US" baseline="0" dirty="0" smtClean="0"/>
          </a:p>
          <a:p>
            <a:r>
              <a:rPr lang="en-US" baseline="0" dirty="0" smtClean="0"/>
              <a:t>Syllables with a relationship to real words (HOT, HAL) omitted for similar reasons</a:t>
            </a:r>
            <a:endParaRPr lang="en-US" dirty="0" smtClean="0"/>
          </a:p>
          <a:p>
            <a:endParaRPr lang="en-US" dirty="0" smtClean="0"/>
          </a:p>
          <a:p>
            <a:r>
              <a:rPr lang="en-US" dirty="0" smtClean="0"/>
              <a:t>he would pull out a number of random syllables from a box and then write them down in a notebook. Then, to the regular sound of a metronome, and with the same voice inflection, he would read out the syllables, and attempt to recall them at the end of the procedure. One investigation alone required 15,000 recitations.</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5</a:t>
            </a:fld>
            <a:endParaRPr lang="en-US"/>
          </a:p>
        </p:txBody>
      </p:sp>
    </p:spTree>
    <p:extLst>
      <p:ext uri="{BB962C8B-B14F-4D97-AF65-F5344CB8AC3E}">
        <p14:creationId xmlns:p14="http://schemas.microsoft.com/office/powerpoint/2010/main" val="246258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Wrote a book about his findings </a:t>
            </a:r>
            <a:r>
              <a:rPr lang="en-US" sz="1200" kern="1200" dirty="0" err="1" smtClean="0">
                <a:solidFill>
                  <a:schemeClr val="tx1"/>
                </a:solidFill>
                <a:effectLst/>
                <a:latin typeface="+mn-lt"/>
                <a:ea typeface="+mn-ea"/>
                <a:cs typeface="+mn-cs"/>
              </a:rPr>
              <a:t>Uber</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Gedachtnis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geh-dake-nis</a:t>
            </a:r>
            <a:r>
              <a:rPr lang="en-US" sz="1200" kern="1200" dirty="0" smtClean="0">
                <a:solidFill>
                  <a:schemeClr val="tx1"/>
                </a:solidFill>
                <a:effectLst/>
                <a:latin typeface="+mn-lt"/>
                <a:ea typeface="+mn-ea"/>
                <a:cs typeface="+mn-cs"/>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described forgetting and</a:t>
            </a:r>
            <a:r>
              <a:rPr lang="en-US" sz="1200" kern="1200" baseline="0" dirty="0" smtClean="0">
                <a:solidFill>
                  <a:schemeClr val="tx1"/>
                </a:solidFill>
                <a:effectLst/>
                <a:latin typeface="+mn-lt"/>
                <a:ea typeface="+mn-ea"/>
                <a:cs typeface="+mn-cs"/>
              </a:rPr>
              <a:t> learning curves (didn’t coin learning curve)</a:t>
            </a: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familiar expression "</a:t>
            </a:r>
            <a:r>
              <a:rPr lang="en-US" sz="1200" i="1" kern="1200" dirty="0" smtClean="0">
                <a:solidFill>
                  <a:schemeClr val="tx1"/>
                </a:solidFill>
                <a:effectLst/>
                <a:latin typeface="+mn-lt"/>
                <a:ea typeface="+mn-ea"/>
                <a:cs typeface="+mn-cs"/>
              </a:rPr>
              <a:t>a steep learning curve</a:t>
            </a:r>
            <a:r>
              <a:rPr lang="en-US" sz="1200" kern="1200" dirty="0" smtClean="0">
                <a:solidFill>
                  <a:schemeClr val="tx1"/>
                </a:solidFill>
                <a:effectLst/>
                <a:latin typeface="+mn-lt"/>
                <a:ea typeface="+mn-ea"/>
                <a:cs typeface="+mn-cs"/>
              </a:rPr>
              <a:t>" is intended to mean that the activity is difficult to learn, although a learning curve with a steep start actually represents rapid progress.</a:t>
            </a:r>
            <a:endParaRPr lang="en-US" sz="14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Unfortunately sample size of studies was one (himself)</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6</a:t>
            </a:fld>
            <a:endParaRPr lang="en-US"/>
          </a:p>
        </p:txBody>
      </p:sp>
    </p:spTree>
    <p:extLst>
      <p:ext uri="{BB962C8B-B14F-4D97-AF65-F5344CB8AC3E}">
        <p14:creationId xmlns:p14="http://schemas.microsoft.com/office/powerpoint/2010/main" val="82219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i="0" kern="1200" dirty="0" smtClean="0">
                <a:solidFill>
                  <a:schemeClr val="tx1"/>
                </a:solidFill>
                <a:effectLst/>
                <a:latin typeface="+mn-lt"/>
                <a:ea typeface="+mn-ea"/>
                <a:cs typeface="+mn-cs"/>
              </a:rPr>
              <a:t>German science journalist </a:t>
            </a:r>
            <a:r>
              <a:rPr lang="en-US" sz="1200" kern="1200" dirty="0" smtClean="0">
                <a:solidFill>
                  <a:schemeClr val="tx1"/>
                </a:solidFill>
                <a:effectLst/>
                <a:latin typeface="+mn-lt"/>
                <a:ea typeface="+mn-ea"/>
                <a:cs typeface="+mn-cs"/>
              </a:rPr>
              <a:t>Sebastian </a:t>
            </a:r>
            <a:r>
              <a:rPr lang="en-US" sz="1200" kern="1200" dirty="0" err="1" smtClean="0">
                <a:solidFill>
                  <a:schemeClr val="tx1"/>
                </a:solidFill>
                <a:effectLst/>
                <a:latin typeface="+mn-lt"/>
                <a:ea typeface="+mn-ea"/>
                <a:cs typeface="+mn-cs"/>
              </a:rPr>
              <a:t>Leitner</a:t>
            </a:r>
            <a:r>
              <a:rPr lang="en-US" sz="1200" kern="1200" dirty="0" smtClean="0">
                <a:solidFill>
                  <a:schemeClr val="tx1"/>
                </a:solidFill>
                <a:effectLst/>
                <a:latin typeface="+mn-lt"/>
                <a:ea typeface="+mn-ea"/>
                <a:cs typeface="+mn-cs"/>
              </a:rPr>
              <a:t> – </a:t>
            </a:r>
          </a:p>
          <a:p>
            <a:pPr lvl="1"/>
            <a:r>
              <a:rPr lang="en-US" sz="1200" kern="1200" dirty="0" smtClean="0">
                <a:solidFill>
                  <a:schemeClr val="tx1"/>
                </a:solidFill>
                <a:effectLst/>
                <a:latin typeface="+mn-lt"/>
                <a:ea typeface="+mn-ea"/>
                <a:cs typeface="+mn-cs"/>
              </a:rPr>
              <a:t>So </a:t>
            </a:r>
            <a:r>
              <a:rPr lang="en-US" sz="1200" kern="1200" dirty="0" err="1" smtClean="0">
                <a:solidFill>
                  <a:schemeClr val="tx1"/>
                </a:solidFill>
                <a:effectLst/>
                <a:latin typeface="+mn-lt"/>
                <a:ea typeface="+mn-ea"/>
                <a:cs typeface="+mn-cs"/>
              </a:rPr>
              <a:t>lernt</a:t>
            </a:r>
            <a:r>
              <a:rPr lang="en-US" sz="1200" kern="1200" dirty="0" smtClean="0">
                <a:solidFill>
                  <a:schemeClr val="tx1"/>
                </a:solidFill>
                <a:effectLst/>
                <a:latin typeface="+mn-lt"/>
                <a:ea typeface="+mn-ea"/>
                <a:cs typeface="+mn-cs"/>
              </a:rPr>
              <a:t> man </a:t>
            </a:r>
            <a:r>
              <a:rPr lang="en-US" sz="1200" kern="1200" dirty="0" err="1" smtClean="0">
                <a:solidFill>
                  <a:schemeClr val="tx1"/>
                </a:solidFill>
                <a:effectLst/>
                <a:latin typeface="+mn-lt"/>
                <a:ea typeface="+mn-ea"/>
                <a:cs typeface="+mn-cs"/>
              </a:rPr>
              <a:t>lernen</a:t>
            </a:r>
            <a:r>
              <a:rPr lang="en-US" sz="1200" kern="1200" dirty="0" smtClean="0">
                <a:solidFill>
                  <a:schemeClr val="tx1"/>
                </a:solidFill>
                <a:effectLst/>
                <a:latin typeface="+mn-lt"/>
                <a:ea typeface="+mn-ea"/>
                <a:cs typeface="+mn-cs"/>
              </a:rPr>
              <a:t> – (How to learn to learn)</a:t>
            </a:r>
          </a:p>
          <a:p>
            <a:pPr lvl="1"/>
            <a:r>
              <a:rPr lang="en-US" sz="1200" kern="1200" dirty="0" err="1" smtClean="0">
                <a:solidFill>
                  <a:schemeClr val="tx1"/>
                </a:solidFill>
                <a:effectLst/>
                <a:latin typeface="+mn-lt"/>
                <a:ea typeface="+mn-ea"/>
                <a:cs typeface="+mn-cs"/>
              </a:rPr>
              <a:t>Leitner</a:t>
            </a:r>
            <a:r>
              <a:rPr lang="en-US" sz="1200" kern="1200" dirty="0" smtClean="0">
                <a:solidFill>
                  <a:schemeClr val="tx1"/>
                </a:solidFill>
                <a:effectLst/>
                <a:latin typeface="+mn-lt"/>
                <a:ea typeface="+mn-ea"/>
                <a:cs typeface="+mn-cs"/>
              </a:rPr>
              <a:t> system</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No picture found, so here’s an</a:t>
            </a:r>
            <a:r>
              <a:rPr lang="en-US" sz="1200" kern="1200" baseline="0" dirty="0" smtClean="0">
                <a:solidFill>
                  <a:schemeClr val="tx1"/>
                </a:solidFill>
                <a:effectLst/>
                <a:latin typeface="+mn-lt"/>
                <a:ea typeface="+mn-ea"/>
                <a:cs typeface="+mn-cs"/>
              </a:rPr>
              <a:t> artist’s rendering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7</a:t>
            </a:fld>
            <a:endParaRPr lang="en-US"/>
          </a:p>
        </p:txBody>
      </p:sp>
    </p:spTree>
    <p:extLst>
      <p:ext uri="{BB962C8B-B14F-4D97-AF65-F5344CB8AC3E}">
        <p14:creationId xmlns:p14="http://schemas.microsoft.com/office/powerpoint/2010/main" val="220764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Explain system</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advantage of this method is that the learner can focus on the most difficult flashcards, which remain in the first few groups. The result is, ideally, a reduction in the amount of study time needed.</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3 5 10 30</a:t>
            </a:r>
          </a:p>
          <a:p>
            <a:pPr lvl="2"/>
            <a:endParaRPr lang="en-US" sz="1200" kern="1200" baseline="0" dirty="0" smtClean="0">
              <a:solidFill>
                <a:schemeClr val="tx1"/>
              </a:solidFill>
              <a:effectLst/>
              <a:latin typeface="+mn-lt"/>
              <a:ea typeface="+mn-ea"/>
              <a:cs typeface="+mn-cs"/>
            </a:endParaRPr>
          </a:p>
          <a:p>
            <a:pPr lvl="2"/>
            <a:r>
              <a:rPr lang="en-US" sz="1200" kern="1200" baseline="0" dirty="0" smtClean="0">
                <a:solidFill>
                  <a:schemeClr val="tx1"/>
                </a:solidFill>
                <a:effectLst/>
                <a:latin typeface="+mn-lt"/>
                <a:ea typeface="+mn-ea"/>
                <a:cs typeface="+mn-cs"/>
              </a:rPr>
              <a:t>How do you pick intervals well? We’ll revisit in a moment</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65510-64ED-47F7-A783-D655BE2182D8}" type="slidenum">
              <a:rPr lang="en-US" smtClean="0"/>
              <a:t>8</a:t>
            </a:fld>
            <a:endParaRPr lang="en-US"/>
          </a:p>
        </p:txBody>
      </p:sp>
    </p:spTree>
    <p:extLst>
      <p:ext uri="{BB962C8B-B14F-4D97-AF65-F5344CB8AC3E}">
        <p14:creationId xmlns:p14="http://schemas.microsoft.com/office/powerpoint/2010/main" val="44685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Pee-oh-</a:t>
            </a:r>
            <a:r>
              <a:rPr lang="en-US" dirty="0" err="1" smtClean="0"/>
              <a:t>trah</a:t>
            </a:r>
            <a:endParaRPr lang="en-US" dirty="0" smtClean="0"/>
          </a:p>
          <a:p>
            <a:r>
              <a:rPr lang="en-US" dirty="0" smtClean="0"/>
              <a:t>As</a:t>
            </a:r>
            <a:r>
              <a:rPr lang="en-US" baseline="0" dirty="0" smtClean="0"/>
              <a:t> I’m sure many of us can relate, became frustrated by sheer volume of information college expected you to memorize.</a:t>
            </a:r>
          </a:p>
          <a:p>
            <a:endParaRPr lang="en-US" baseline="0" dirty="0" smtClean="0"/>
          </a:p>
          <a:p>
            <a:r>
              <a:rPr lang="en-US" sz="1200" b="0" u="none" kern="1200" dirty="0" smtClean="0">
                <a:solidFill>
                  <a:schemeClr val="tx1"/>
                </a:solidFill>
                <a:effectLst/>
                <a:latin typeface="+mn-lt"/>
                <a:ea typeface="+mn-ea"/>
                <a:cs typeface="+mn-cs"/>
              </a:rPr>
              <a:t>Obvious conclusion</a:t>
            </a:r>
            <a:r>
              <a:rPr lang="en-US" sz="1200" b="1" u="none" kern="1200" dirty="0" smtClean="0">
                <a:solidFill>
                  <a:schemeClr val="tx1"/>
                </a:solidFill>
                <a:effectLst/>
                <a:latin typeface="+mn-lt"/>
                <a:ea typeface="+mn-ea"/>
                <a:cs typeface="+mn-cs"/>
              </a:rPr>
              <a:t> - active recall</a:t>
            </a:r>
            <a:r>
              <a:rPr lang="en-US" sz="1200" u="none" kern="1200" dirty="0" smtClean="0">
                <a:solidFill>
                  <a:schemeClr val="tx1"/>
                </a:solidFill>
                <a:effectLst/>
                <a:latin typeface="+mn-lt"/>
                <a:ea typeface="+mn-ea"/>
                <a:cs typeface="+mn-cs"/>
              </a:rPr>
              <a:t> - the process in which pieces of information are actively retrieved from memory as opposed to </a:t>
            </a:r>
            <a:r>
              <a:rPr lang="en-US" sz="1200" b="1" u="none" strike="noStrike" kern="1200" dirty="0" smtClean="0">
                <a:solidFill>
                  <a:schemeClr val="tx1"/>
                </a:solidFill>
                <a:effectLst/>
                <a:latin typeface="+mn-lt"/>
                <a:ea typeface="+mn-ea"/>
                <a:cs typeface="+mn-cs"/>
                <a:hlinkClick r:id="rId3"/>
              </a:rPr>
              <a:t>passive review</a:t>
            </a:r>
            <a:r>
              <a:rPr lang="en-US" sz="1200" u="none" kern="1200" dirty="0" smtClean="0">
                <a:solidFill>
                  <a:schemeClr val="tx1"/>
                </a:solidFill>
                <a:effectLst/>
                <a:latin typeface="+mn-lt"/>
                <a:ea typeface="+mn-ea"/>
                <a:cs typeface="+mn-cs"/>
              </a:rPr>
              <a:t>. For example, in passive review one might read that </a:t>
            </a:r>
            <a:r>
              <a:rPr lang="en-US" sz="1200" i="1" u="none" kern="1200" dirty="0" smtClean="0">
                <a:solidFill>
                  <a:schemeClr val="tx1"/>
                </a:solidFill>
                <a:effectLst/>
                <a:latin typeface="+mn-lt"/>
                <a:ea typeface="+mn-ea"/>
                <a:cs typeface="+mn-cs"/>
              </a:rPr>
              <a:t>the highest divorce rate occurs in the 4th year of marriage</a:t>
            </a:r>
            <a:r>
              <a:rPr lang="en-US" sz="1200" u="none" kern="1200" dirty="0" smtClean="0">
                <a:solidFill>
                  <a:schemeClr val="tx1"/>
                </a:solidFill>
                <a:effectLst/>
                <a:latin typeface="+mn-lt"/>
                <a:ea typeface="+mn-ea"/>
                <a:cs typeface="+mn-cs"/>
              </a:rPr>
              <a:t>. In active recall, you would have to retrieve this information from your memory: </a:t>
            </a:r>
            <a:r>
              <a:rPr lang="en-US" sz="1200" i="1" u="none" kern="1200" dirty="0" smtClean="0">
                <a:solidFill>
                  <a:schemeClr val="tx1"/>
                </a:solidFill>
                <a:effectLst/>
                <a:latin typeface="+mn-lt"/>
                <a:ea typeface="+mn-ea"/>
                <a:cs typeface="+mn-cs"/>
              </a:rPr>
              <a:t>In which year of marriage are couples most likely to divorce?</a:t>
            </a:r>
            <a:r>
              <a:rPr lang="en-US" sz="1200" u="none" kern="1200" dirty="0" smtClean="0">
                <a:solidFill>
                  <a:schemeClr val="tx1"/>
                </a:solidFill>
                <a:effectLst/>
                <a:latin typeface="+mn-lt"/>
                <a:ea typeface="+mn-ea"/>
                <a:cs typeface="+mn-cs"/>
              </a:rPr>
              <a:t> If you answer correctly, "</a:t>
            </a:r>
            <a:r>
              <a:rPr lang="en-US" sz="1200" i="1" u="none" kern="1200" dirty="0" smtClean="0">
                <a:solidFill>
                  <a:schemeClr val="tx1"/>
                </a:solidFill>
                <a:effectLst/>
                <a:latin typeface="+mn-lt"/>
                <a:ea typeface="+mn-ea"/>
                <a:cs typeface="+mn-cs"/>
              </a:rPr>
              <a:t>4th year</a:t>
            </a:r>
            <a:r>
              <a:rPr lang="en-US" sz="1200" u="none" kern="1200" dirty="0" smtClean="0">
                <a:solidFill>
                  <a:schemeClr val="tx1"/>
                </a:solidFill>
                <a:effectLst/>
                <a:latin typeface="+mn-lt"/>
                <a:ea typeface="+mn-ea"/>
                <a:cs typeface="+mn-cs"/>
              </a:rPr>
              <a:t>", then your </a:t>
            </a:r>
            <a:r>
              <a:rPr lang="en-US" sz="1200" b="1" u="none" strike="noStrike" kern="1200" dirty="0" smtClean="0">
                <a:solidFill>
                  <a:schemeClr val="tx1"/>
                </a:solidFill>
                <a:effectLst/>
                <a:latin typeface="+mn-lt"/>
                <a:ea typeface="+mn-ea"/>
                <a:cs typeface="+mn-cs"/>
                <a:hlinkClick r:id="rId4"/>
              </a:rPr>
              <a:t>memory stability</a:t>
            </a:r>
            <a:r>
              <a:rPr lang="en-US" sz="1200" u="none" kern="1200" dirty="0" smtClean="0">
                <a:solidFill>
                  <a:schemeClr val="tx1"/>
                </a:solidFill>
                <a:effectLst/>
                <a:latin typeface="+mn-lt"/>
                <a:ea typeface="+mn-ea"/>
                <a:cs typeface="+mn-cs"/>
              </a:rPr>
              <a:t> will increase and so will the probability of recall in the future. In passive review, this increase is dramatically less pronounced.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Starts making flash cards, logging review results/dates meticulously.</a:t>
            </a:r>
            <a:endParaRPr lang="en-US" dirty="0" smtClean="0"/>
          </a:p>
          <a:p>
            <a:endParaRPr lang="en-US" dirty="0" smtClean="0"/>
          </a:p>
          <a:p>
            <a:r>
              <a:rPr lang="en-US" dirty="0" smtClean="0"/>
              <a:t>Independently comes to similar</a:t>
            </a:r>
            <a:r>
              <a:rPr lang="en-US" baseline="0" dirty="0" smtClean="0"/>
              <a:t> conclusions as </a:t>
            </a:r>
            <a:r>
              <a:rPr lang="en-US" baseline="0" dirty="0" err="1" smtClean="0"/>
              <a:t>Leitner</a:t>
            </a:r>
            <a:r>
              <a:rPr lang="en-US" baseline="0" dirty="0" smtClean="0"/>
              <a:t> and </a:t>
            </a:r>
            <a:r>
              <a:rPr lang="en-US" baseline="0" dirty="0" err="1" smtClean="0"/>
              <a:t>Ebbinghaus</a:t>
            </a:r>
            <a:r>
              <a:rPr lang="en-US" baseline="0" dirty="0" smtClean="0"/>
              <a:t>; </a:t>
            </a:r>
            <a:r>
              <a:rPr lang="en-US" dirty="0" smtClean="0"/>
              <a:t>he writes a very simple </a:t>
            </a:r>
            <a:r>
              <a:rPr lang="en-US" dirty="0" err="1" smtClean="0"/>
              <a:t>SuperMemo</a:t>
            </a:r>
            <a:r>
              <a:rPr lang="en-US" dirty="0" smtClean="0"/>
              <a:t> 1.0 for MS DOS in Borland's Turbo Pascal 3 </a:t>
            </a:r>
          </a:p>
          <a:p>
            <a:r>
              <a:rPr lang="en-US" dirty="0" smtClean="0"/>
              <a:t>Several</a:t>
            </a:r>
            <a:r>
              <a:rPr lang="en-US" baseline="0" dirty="0" smtClean="0"/>
              <a:t> iterations by end of 80’s</a:t>
            </a:r>
            <a:endParaRPr lang="en-US" dirty="0" smtClean="0"/>
          </a:p>
          <a:p>
            <a:endParaRPr lang="en-US" dirty="0" smtClean="0"/>
          </a:p>
          <a:p>
            <a:r>
              <a:rPr lang="en-US" dirty="0" smtClean="0"/>
              <a:t>Computer power allows</a:t>
            </a:r>
            <a:r>
              <a:rPr lang="en-US" baseline="0" dirty="0" smtClean="0"/>
              <a:t> introduction of E(</a:t>
            </a:r>
            <a:r>
              <a:rPr lang="en-US" baseline="0" dirty="0" err="1" smtClean="0"/>
              <a:t>ase</a:t>
            </a:r>
            <a:r>
              <a:rPr lang="en-US" baseline="0" dirty="0" smtClean="0"/>
              <a:t>) factor to system (dynamic intervals per fact). Also allows better projection of forgetting curve</a:t>
            </a:r>
          </a:p>
          <a:p>
            <a:endParaRPr lang="en-US" baseline="0" dirty="0" smtClean="0"/>
          </a:p>
          <a:p>
            <a:r>
              <a:rPr lang="en-US" baseline="0" dirty="0" smtClean="0"/>
              <a:t>Eccentric – given all time management over to computers, even incremental reading for emails (respond to different parts of an email at different times based on priority)</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9</a:t>
            </a:fld>
            <a:endParaRPr lang="en-US"/>
          </a:p>
        </p:txBody>
      </p:sp>
    </p:spTree>
    <p:extLst>
      <p:ext uri="{BB962C8B-B14F-4D97-AF65-F5344CB8AC3E}">
        <p14:creationId xmlns:p14="http://schemas.microsoft.com/office/powerpoint/2010/main" val="121558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repetitions/reminders try to happen at same % chance of remembering every time.</a:t>
            </a:r>
            <a:endParaRPr lang="en-US" dirty="0"/>
          </a:p>
        </p:txBody>
      </p:sp>
      <p:sp>
        <p:nvSpPr>
          <p:cNvPr id="4" name="Slide Number Placeholder 3"/>
          <p:cNvSpPr>
            <a:spLocks noGrp="1"/>
          </p:cNvSpPr>
          <p:nvPr>
            <p:ph type="sldNum" sz="quarter" idx="10"/>
          </p:nvPr>
        </p:nvSpPr>
        <p:spPr/>
        <p:txBody>
          <a:bodyPr/>
          <a:lstStyle/>
          <a:p>
            <a:fld id="{4CF65510-64ED-47F7-A783-D655BE2182D8}" type="slidenum">
              <a:rPr lang="en-US" smtClean="0"/>
              <a:t>10</a:t>
            </a:fld>
            <a:endParaRPr lang="en-US"/>
          </a:p>
        </p:txBody>
      </p:sp>
    </p:spTree>
    <p:extLst>
      <p:ext uri="{BB962C8B-B14F-4D97-AF65-F5344CB8AC3E}">
        <p14:creationId xmlns:p14="http://schemas.microsoft.com/office/powerpoint/2010/main" val="52065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FA4070-0FDD-4A2F-AC4E-0DA0B18AE74E}"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341248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FA4070-0FDD-4A2F-AC4E-0DA0B18AE74E}"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139026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FA4070-0FDD-4A2F-AC4E-0DA0B18AE74E}"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251696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FA4070-0FDD-4A2F-AC4E-0DA0B18AE74E}"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115600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A4070-0FDD-4A2F-AC4E-0DA0B18AE74E}"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150489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FA4070-0FDD-4A2F-AC4E-0DA0B18AE74E}"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352845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FA4070-0FDD-4A2F-AC4E-0DA0B18AE74E}" type="datetimeFigureOut">
              <a:rPr lang="en-US" smtClean="0"/>
              <a:t>6/7/2016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152163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FA4070-0FDD-4A2F-AC4E-0DA0B18AE74E}" type="datetimeFigureOut">
              <a:rPr lang="en-US" smtClean="0"/>
              <a:t>6/7/2016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90620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A4070-0FDD-4A2F-AC4E-0DA0B18AE74E}" type="datetimeFigureOut">
              <a:rPr lang="en-US" smtClean="0"/>
              <a:t>6/7/2016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382154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A4070-0FDD-4A2F-AC4E-0DA0B18AE74E}"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90300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A4070-0FDD-4A2F-AC4E-0DA0B18AE74E}"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1E977-53FF-48B1-9ED4-04556B92CD20}" type="slidenum">
              <a:rPr lang="en-US" smtClean="0"/>
              <a:t>‹#›</a:t>
            </a:fld>
            <a:endParaRPr lang="en-US"/>
          </a:p>
        </p:txBody>
      </p:sp>
    </p:spTree>
    <p:extLst>
      <p:ext uri="{BB962C8B-B14F-4D97-AF65-F5344CB8AC3E}">
        <p14:creationId xmlns:p14="http://schemas.microsoft.com/office/powerpoint/2010/main" val="327809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A4070-0FDD-4A2F-AC4E-0DA0B18AE74E}" type="datetimeFigureOut">
              <a:rPr lang="en-US" smtClean="0"/>
              <a:t>6/7/2016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1E977-53FF-48B1-9ED4-04556B92CD20}" type="slidenum">
              <a:rPr lang="en-US" smtClean="0"/>
              <a:t>‹#›</a:t>
            </a:fld>
            <a:endParaRPr lang="en-US"/>
          </a:p>
        </p:txBody>
      </p:sp>
    </p:spTree>
    <p:extLst>
      <p:ext uri="{BB962C8B-B14F-4D97-AF65-F5344CB8AC3E}">
        <p14:creationId xmlns:p14="http://schemas.microsoft.com/office/powerpoint/2010/main" val="2829189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vJG698U2Mv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vJG698U2Mv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wired.com/2008/04/ff-woznia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gocognitive.net/interviews/robert-bjork-long-term-memory" TargetMode="External"/><Relationship Id="rId4" Type="http://schemas.openxmlformats.org/officeDocument/2006/relationships/hyperlink" Target="https://www.supermemo.com/english/contents.htm#Articl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pexels.com/photos/5842/people-vintage-photo-memori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6" t="-23" r="5610" b="-23"/>
          <a:stretch/>
        </p:blipFill>
        <p:spPr bwMode="auto">
          <a:xfrm>
            <a:off x="-16135" y="0"/>
            <a:ext cx="9160135" cy="6869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65" y="2571262"/>
            <a:ext cx="9136185" cy="1695938"/>
          </a:xfrm>
          <a:prstGeom prst="rect">
            <a:avLst/>
          </a:prstGeom>
          <a:solidFill>
            <a:schemeClr val="dk1">
              <a:alpha val="9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267" y="3509254"/>
            <a:ext cx="9136182" cy="460009"/>
          </a:xfrm>
        </p:spPr>
        <p:txBody>
          <a:bodyPr/>
          <a:lstStyle/>
          <a:p>
            <a:r>
              <a:rPr lang="en-US" dirty="0" smtClean="0">
                <a:solidFill>
                  <a:schemeClr val="bg1">
                    <a:lumMod val="85000"/>
                  </a:schemeClr>
                </a:solidFill>
                <a:latin typeface="Bebas Neue" panose="020B0606020202050201" pitchFamily="34" charset="0"/>
              </a:rPr>
              <a:t>An Introduction to Spaced Repetition</a:t>
            </a:r>
            <a:endParaRPr lang="en-US" dirty="0">
              <a:solidFill>
                <a:schemeClr val="bg1">
                  <a:lumMod val="85000"/>
                </a:schemeClr>
              </a:solidFill>
              <a:latin typeface="Bebas Neue" panose="020B0606020202050201" pitchFamily="34" charset="0"/>
            </a:endParaRPr>
          </a:p>
        </p:txBody>
      </p:sp>
      <p:sp>
        <p:nvSpPr>
          <p:cNvPr id="2" name="Title 1"/>
          <p:cNvSpPr>
            <a:spLocks noGrp="1"/>
          </p:cNvSpPr>
          <p:nvPr>
            <p:ph type="ctrTitle"/>
          </p:nvPr>
        </p:nvSpPr>
        <p:spPr>
          <a:xfrm>
            <a:off x="1448" y="2772784"/>
            <a:ext cx="9144001" cy="752231"/>
          </a:xfrm>
        </p:spPr>
        <p:txBody>
          <a:bodyPr>
            <a:noAutofit/>
          </a:bodyPr>
          <a:lstStyle/>
          <a:p>
            <a:r>
              <a:rPr lang="en-US" sz="5400" dirty="0" smtClean="0">
                <a:solidFill>
                  <a:schemeClr val="bg1">
                    <a:lumMod val="85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5400" dirty="0">
              <a:solidFill>
                <a:schemeClr val="bg1">
                  <a:lumMod val="85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6" name="Rectangle 5"/>
          <p:cNvSpPr/>
          <p:nvPr/>
        </p:nvSpPr>
        <p:spPr>
          <a:xfrm>
            <a:off x="1450" y="4235010"/>
            <a:ext cx="9151815" cy="47625"/>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451" y="2561494"/>
            <a:ext cx="9151815" cy="45719"/>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692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1"/>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95916" y="30718"/>
            <a:ext cx="786113" cy="369332"/>
          </a:xfrm>
          <a:prstGeom prst="rect">
            <a:avLst/>
          </a:prstGeom>
          <a:noFill/>
        </p:spPr>
        <p:txBody>
          <a:bodyPr wrap="none" rtlCol="0">
            <a:spAutoFit/>
          </a:bodyPr>
          <a:lstStyle/>
          <a:p>
            <a:r>
              <a:rPr lang="en-US" dirty="0" smtClean="0"/>
              <a:t>1980’s</a:t>
            </a:r>
            <a:endParaRPr lang="en-US" dirty="0"/>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4392167" y="331232"/>
            <a:ext cx="808087" cy="135773"/>
            <a:chOff x="4392167" y="331232"/>
            <a:chExt cx="808087" cy="135773"/>
          </a:xfrm>
        </p:grpSpPr>
        <p:cxnSp>
          <p:nvCxnSpPr>
            <p:cNvPr id="72" name="Straight Connector 71"/>
            <p:cNvCxnSpPr>
              <a:stCxn id="70" idx="7"/>
            </p:cNvCxnSpPr>
            <p:nvPr/>
          </p:nvCxnSpPr>
          <p:spPr>
            <a:xfrm flipV="1">
              <a:off x="4392167"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551799" y="331232"/>
              <a:ext cx="648455" cy="4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242" y="1349829"/>
            <a:ext cx="7520219" cy="4604826"/>
          </a:xfrm>
          <a:prstGeom prst="rect">
            <a:avLst/>
          </a:prstGeom>
        </p:spPr>
      </p:pic>
    </p:spTree>
    <p:extLst>
      <p:ext uri="{BB962C8B-B14F-4D97-AF65-F5344CB8AC3E}">
        <p14:creationId xmlns:p14="http://schemas.microsoft.com/office/powerpoint/2010/main" val="365551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323953" y="881994"/>
            <a:ext cx="652743" cy="369332"/>
          </a:xfrm>
          <a:prstGeom prst="rect">
            <a:avLst/>
          </a:prstGeom>
          <a:noFill/>
        </p:spPr>
        <p:txBody>
          <a:bodyPr wrap="none" rtlCol="0">
            <a:spAutoFit/>
          </a:bodyPr>
          <a:lstStyle/>
          <a:p>
            <a:r>
              <a:rPr lang="en-US" dirty="0" smtClean="0"/>
              <a:t>1992</a:t>
            </a:r>
            <a:endParaRPr lang="en-US" dirty="0"/>
          </a:p>
        </p:txBody>
      </p:sp>
      <p:sp>
        <p:nvSpPr>
          <p:cNvPr id="64" name="Oval 63"/>
          <p:cNvSpPr/>
          <p:nvPr/>
        </p:nvSpPr>
        <p:spPr>
          <a:xfrm flipV="1">
            <a:off x="5833705"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flipV="1">
            <a:off x="6232080" y="790295"/>
            <a:ext cx="657312" cy="133630"/>
            <a:chOff x="1057188" y="333375"/>
            <a:chExt cx="657312" cy="133630"/>
          </a:xfrm>
        </p:grpSpPr>
        <p:cxnSp>
          <p:nvCxnSpPr>
            <p:cNvPr id="66" name="Straight Connector 65"/>
            <p:cNvCxnSpPr>
              <a:stCxn id="64"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7172" name="Picture 4" descr="https://i.ytimg.com/vi/_tsJyFBHezY/maxresdefaul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2332" y="1634196"/>
            <a:ext cx="6379337" cy="358960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969639" y="5721384"/>
            <a:ext cx="3204723" cy="923330"/>
          </a:xfrm>
          <a:prstGeom prst="rect">
            <a:avLst/>
          </a:prstGeom>
          <a:noFill/>
        </p:spPr>
        <p:txBody>
          <a:bodyPr wrap="none" rtlCol="0">
            <a:spAutoFit/>
          </a:bodyPr>
          <a:lstStyle/>
          <a:p>
            <a:r>
              <a:rPr lang="en-US" sz="5400" dirty="0" smtClean="0">
                <a:latin typeface="Bebas Neue" panose="020B0606020202050201" pitchFamily="34" charset="0"/>
              </a:rPr>
              <a:t>Robert Bjork</a:t>
            </a:r>
            <a:endParaRPr lang="en-US" sz="5400" dirty="0">
              <a:latin typeface="Bebas Neue" panose="020B0606020202050201" pitchFamily="34" charset="0"/>
            </a:endParaRPr>
          </a:p>
        </p:txBody>
      </p:sp>
    </p:spTree>
    <p:extLst>
      <p:ext uri="{BB962C8B-B14F-4D97-AF65-F5344CB8AC3E}">
        <p14:creationId xmlns:p14="http://schemas.microsoft.com/office/powerpoint/2010/main" val="271556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323953" y="881994"/>
            <a:ext cx="652743" cy="369332"/>
          </a:xfrm>
          <a:prstGeom prst="rect">
            <a:avLst/>
          </a:prstGeom>
          <a:noFill/>
        </p:spPr>
        <p:txBody>
          <a:bodyPr wrap="none" rtlCol="0">
            <a:spAutoFit/>
          </a:bodyPr>
          <a:lstStyle/>
          <a:p>
            <a:r>
              <a:rPr lang="en-US" dirty="0" smtClean="0"/>
              <a:t>1992</a:t>
            </a:r>
            <a:endParaRPr lang="en-US" dirty="0"/>
          </a:p>
        </p:txBody>
      </p:sp>
      <p:sp>
        <p:nvSpPr>
          <p:cNvPr id="64" name="Oval 63"/>
          <p:cNvSpPr/>
          <p:nvPr/>
        </p:nvSpPr>
        <p:spPr>
          <a:xfrm flipV="1">
            <a:off x="5833705"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flipV="1">
            <a:off x="6232080" y="790295"/>
            <a:ext cx="657312" cy="133630"/>
            <a:chOff x="1057188" y="333375"/>
            <a:chExt cx="657312" cy="133630"/>
          </a:xfrm>
        </p:grpSpPr>
        <p:cxnSp>
          <p:nvCxnSpPr>
            <p:cNvPr id="66" name="Straight Connector 65"/>
            <p:cNvCxnSpPr>
              <a:stCxn id="64"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2" name="TextBox 1"/>
          <p:cNvSpPr txBox="1"/>
          <p:nvPr/>
        </p:nvSpPr>
        <p:spPr>
          <a:xfrm>
            <a:off x="1721717" y="2755473"/>
            <a:ext cx="2702323" cy="954107"/>
          </a:xfrm>
          <a:prstGeom prst="rect">
            <a:avLst/>
          </a:prstGeom>
          <a:solidFill>
            <a:schemeClr val="bg1"/>
          </a:solidFill>
          <a:ln w="38100">
            <a:solidFill>
              <a:schemeClr val="tx1"/>
            </a:solidFill>
          </a:ln>
        </p:spPr>
        <p:txBody>
          <a:bodyPr wrap="square" rtlCol="0">
            <a:spAutoFit/>
          </a:bodyPr>
          <a:lstStyle/>
          <a:p>
            <a:pPr algn="ctr"/>
            <a:r>
              <a:rPr lang="en-US" sz="2800" dirty="0" smtClean="0"/>
              <a:t>Your College </a:t>
            </a:r>
          </a:p>
          <a:p>
            <a:pPr algn="ctr"/>
            <a:r>
              <a:rPr lang="en-US" sz="2800" dirty="0" smtClean="0"/>
              <a:t>Dorm Address</a:t>
            </a:r>
            <a:endParaRPr lang="en-US" sz="2800" dirty="0"/>
          </a:p>
        </p:txBody>
      </p:sp>
      <p:sp>
        <p:nvSpPr>
          <p:cNvPr id="29" name="TextBox 28"/>
          <p:cNvSpPr txBox="1"/>
          <p:nvPr/>
        </p:nvSpPr>
        <p:spPr>
          <a:xfrm>
            <a:off x="1717593" y="3923784"/>
            <a:ext cx="2706447" cy="954107"/>
          </a:xfrm>
          <a:prstGeom prst="rect">
            <a:avLst/>
          </a:prstGeom>
          <a:solidFill>
            <a:schemeClr val="bg1"/>
          </a:solidFill>
          <a:ln w="38100">
            <a:solidFill>
              <a:schemeClr val="tx1"/>
            </a:solidFill>
          </a:ln>
        </p:spPr>
        <p:txBody>
          <a:bodyPr wrap="none" rtlCol="0" anchor="ctr">
            <a:spAutoFit/>
          </a:bodyPr>
          <a:lstStyle/>
          <a:p>
            <a:pPr algn="ctr"/>
            <a:r>
              <a:rPr lang="en-US" sz="2800" dirty="0" smtClean="0"/>
              <a:t>This Presentation</a:t>
            </a:r>
          </a:p>
          <a:p>
            <a:pPr algn="ctr"/>
            <a:endParaRPr lang="en-US" sz="2800" dirty="0" smtClean="0"/>
          </a:p>
        </p:txBody>
      </p:sp>
      <p:sp>
        <p:nvSpPr>
          <p:cNvPr id="30" name="TextBox 29"/>
          <p:cNvSpPr txBox="1"/>
          <p:nvPr/>
        </p:nvSpPr>
        <p:spPr>
          <a:xfrm>
            <a:off x="4735434" y="2766099"/>
            <a:ext cx="2702323" cy="954107"/>
          </a:xfrm>
          <a:prstGeom prst="rect">
            <a:avLst/>
          </a:prstGeom>
          <a:solidFill>
            <a:schemeClr val="bg1"/>
          </a:solidFill>
          <a:ln w="38100">
            <a:solidFill>
              <a:schemeClr val="tx1"/>
            </a:solidFill>
          </a:ln>
        </p:spPr>
        <p:txBody>
          <a:bodyPr wrap="square" rtlCol="0" anchor="ctr">
            <a:spAutoFit/>
          </a:bodyPr>
          <a:lstStyle/>
          <a:p>
            <a:pPr algn="ctr"/>
            <a:r>
              <a:rPr lang="en-US" sz="2800" dirty="0" smtClean="0"/>
              <a:t>Your Birthday</a:t>
            </a:r>
          </a:p>
          <a:p>
            <a:pPr algn="ctr"/>
            <a:endParaRPr lang="en-US" sz="2800" dirty="0" smtClean="0"/>
          </a:p>
        </p:txBody>
      </p:sp>
      <p:sp>
        <p:nvSpPr>
          <p:cNvPr id="31" name="TextBox 30"/>
          <p:cNvSpPr txBox="1"/>
          <p:nvPr/>
        </p:nvSpPr>
        <p:spPr>
          <a:xfrm>
            <a:off x="4727622" y="3909695"/>
            <a:ext cx="2702323" cy="954107"/>
          </a:xfrm>
          <a:prstGeom prst="rect">
            <a:avLst/>
          </a:prstGeom>
          <a:solidFill>
            <a:schemeClr val="bg1"/>
          </a:solidFill>
          <a:ln w="38100">
            <a:solidFill>
              <a:schemeClr val="tx1"/>
            </a:solidFill>
          </a:ln>
        </p:spPr>
        <p:txBody>
          <a:bodyPr wrap="square" rtlCol="0">
            <a:spAutoFit/>
          </a:bodyPr>
          <a:lstStyle/>
          <a:p>
            <a:pPr algn="ctr"/>
            <a:r>
              <a:rPr lang="en-US" sz="2800" dirty="0" smtClean="0"/>
              <a:t>New Coworker’s Name</a:t>
            </a:r>
          </a:p>
        </p:txBody>
      </p:sp>
      <p:sp>
        <p:nvSpPr>
          <p:cNvPr id="3" name="Right Arrow 2"/>
          <p:cNvSpPr/>
          <p:nvPr/>
        </p:nvSpPr>
        <p:spPr>
          <a:xfrm>
            <a:off x="1306286" y="5063332"/>
            <a:ext cx="6141525" cy="3918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4" name="Right Arrow 33"/>
          <p:cNvSpPr/>
          <p:nvPr/>
        </p:nvSpPr>
        <p:spPr>
          <a:xfrm rot="16200000">
            <a:off x="-114422" y="3650428"/>
            <a:ext cx="3019139" cy="3918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6" name="TextBox 35"/>
          <p:cNvSpPr txBox="1"/>
          <p:nvPr/>
        </p:nvSpPr>
        <p:spPr>
          <a:xfrm>
            <a:off x="2590561" y="5403318"/>
            <a:ext cx="3506088" cy="707886"/>
          </a:xfrm>
          <a:prstGeom prst="rect">
            <a:avLst/>
          </a:prstGeom>
          <a:noFill/>
        </p:spPr>
        <p:txBody>
          <a:bodyPr wrap="none" rtlCol="0">
            <a:spAutoFit/>
          </a:bodyPr>
          <a:lstStyle/>
          <a:p>
            <a:r>
              <a:rPr lang="en-US" sz="4000" dirty="0" smtClean="0">
                <a:latin typeface="Bebas Neue" panose="020B0606020202050201" pitchFamily="34" charset="0"/>
              </a:rPr>
              <a:t>Retrieval Strength</a:t>
            </a:r>
            <a:endParaRPr lang="en-US" sz="4000" dirty="0">
              <a:latin typeface="Bebas Neue" panose="020B0606020202050201" pitchFamily="34" charset="0"/>
            </a:endParaRPr>
          </a:p>
        </p:txBody>
      </p:sp>
      <p:sp>
        <p:nvSpPr>
          <p:cNvPr id="38" name="TextBox 37"/>
          <p:cNvSpPr txBox="1"/>
          <p:nvPr/>
        </p:nvSpPr>
        <p:spPr>
          <a:xfrm rot="16200000">
            <a:off x="-800349" y="3525880"/>
            <a:ext cx="3241080" cy="707886"/>
          </a:xfrm>
          <a:prstGeom prst="rect">
            <a:avLst/>
          </a:prstGeom>
          <a:noFill/>
        </p:spPr>
        <p:txBody>
          <a:bodyPr wrap="none" rtlCol="0">
            <a:spAutoFit/>
          </a:bodyPr>
          <a:lstStyle/>
          <a:p>
            <a:r>
              <a:rPr lang="en-US" sz="4000" dirty="0" smtClean="0">
                <a:latin typeface="Bebas Neue" panose="020B0606020202050201" pitchFamily="34" charset="0"/>
              </a:rPr>
              <a:t>Storage Strength</a:t>
            </a:r>
            <a:endParaRPr lang="en-US" sz="4000" dirty="0">
              <a:latin typeface="Bebas Neue" panose="020B0606020202050201" pitchFamily="34" charset="0"/>
            </a:endParaRPr>
          </a:p>
        </p:txBody>
      </p:sp>
      <p:sp>
        <p:nvSpPr>
          <p:cNvPr id="39" name="TextBox 38"/>
          <p:cNvSpPr txBox="1"/>
          <p:nvPr/>
        </p:nvSpPr>
        <p:spPr>
          <a:xfrm>
            <a:off x="2014088" y="1462537"/>
            <a:ext cx="5115824" cy="707886"/>
          </a:xfrm>
          <a:prstGeom prst="rect">
            <a:avLst/>
          </a:prstGeom>
          <a:noFill/>
        </p:spPr>
        <p:txBody>
          <a:bodyPr wrap="none" rtlCol="0">
            <a:spAutoFit/>
          </a:bodyPr>
          <a:lstStyle/>
          <a:p>
            <a:r>
              <a:rPr lang="en-US" sz="4000" dirty="0" smtClean="0">
                <a:latin typeface="Bebas Neue" panose="020B0606020202050201" pitchFamily="34" charset="0"/>
              </a:rPr>
              <a:t>Bjork’s New Theory of Disuse</a:t>
            </a:r>
            <a:endParaRPr lang="en-US" sz="4000" dirty="0">
              <a:latin typeface="Bebas Neue" panose="020B0606020202050201" pitchFamily="34" charset="0"/>
            </a:endParaRPr>
          </a:p>
        </p:txBody>
      </p:sp>
    </p:spTree>
    <p:extLst>
      <p:ext uri="{BB962C8B-B14F-4D97-AF65-F5344CB8AC3E}">
        <p14:creationId xmlns:p14="http://schemas.microsoft.com/office/powerpoint/2010/main" val="2737283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2" name="TextBox 41"/>
          <p:cNvSpPr txBox="1"/>
          <p:nvPr/>
        </p:nvSpPr>
        <p:spPr>
          <a:xfrm>
            <a:off x="8175740" y="30718"/>
            <a:ext cx="652743" cy="369332"/>
          </a:xfrm>
          <a:prstGeom prst="rect">
            <a:avLst/>
          </a:prstGeom>
          <a:noFill/>
        </p:spPr>
        <p:txBody>
          <a:bodyPr wrap="none" rtlCol="0">
            <a:spAutoFit/>
          </a:bodyPr>
          <a:lstStyle/>
          <a:p>
            <a:r>
              <a:rPr lang="en-US" dirty="0" smtClean="0"/>
              <a:t>2006</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8069445" y="331232"/>
            <a:ext cx="657312" cy="133630"/>
            <a:chOff x="1057188" y="333375"/>
            <a:chExt cx="657312" cy="133630"/>
          </a:xfrm>
        </p:grpSpPr>
        <p:cxnSp>
          <p:nvCxnSpPr>
            <p:cNvPr id="78" name="Straight Connector 77"/>
            <p:cNvCxnSpPr>
              <a:stCxn id="76"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9"/>
          <a:stretch>
            <a:fillRect/>
          </a:stretch>
        </p:blipFill>
        <p:spPr>
          <a:xfrm>
            <a:off x="1385887" y="1371600"/>
            <a:ext cx="6372225" cy="4114800"/>
          </a:xfrm>
          <a:prstGeom prst="rect">
            <a:avLst/>
          </a:prstGeom>
        </p:spPr>
      </p:pic>
      <p:sp>
        <p:nvSpPr>
          <p:cNvPr id="35" name="TextBox 34"/>
          <p:cNvSpPr txBox="1"/>
          <p:nvPr/>
        </p:nvSpPr>
        <p:spPr>
          <a:xfrm>
            <a:off x="2647820" y="5721384"/>
            <a:ext cx="3848361" cy="923330"/>
          </a:xfrm>
          <a:prstGeom prst="rect">
            <a:avLst/>
          </a:prstGeom>
          <a:noFill/>
        </p:spPr>
        <p:txBody>
          <a:bodyPr wrap="none" rtlCol="0">
            <a:spAutoFit/>
          </a:bodyPr>
          <a:lstStyle/>
          <a:p>
            <a:r>
              <a:rPr lang="en-US" sz="5400" dirty="0" smtClean="0">
                <a:latin typeface="Bebas Neue" panose="020B0606020202050201" pitchFamily="34" charset="0"/>
              </a:rPr>
              <a:t>ANKI (Software)</a:t>
            </a:r>
            <a:endParaRPr lang="en-US" sz="5400" dirty="0">
              <a:latin typeface="Bebas Neue" panose="020B0606020202050201" pitchFamily="34" charset="0"/>
            </a:endParaRPr>
          </a:p>
        </p:txBody>
      </p:sp>
    </p:spTree>
    <p:extLst>
      <p:ext uri="{BB962C8B-B14F-4D97-AF65-F5344CB8AC3E}">
        <p14:creationId xmlns:p14="http://schemas.microsoft.com/office/powerpoint/2010/main" val="175113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2" name="TextBox 41"/>
          <p:cNvSpPr txBox="1"/>
          <p:nvPr/>
        </p:nvSpPr>
        <p:spPr>
          <a:xfrm>
            <a:off x="8175740" y="30718"/>
            <a:ext cx="652743" cy="369332"/>
          </a:xfrm>
          <a:prstGeom prst="rect">
            <a:avLst/>
          </a:prstGeom>
          <a:noFill/>
        </p:spPr>
        <p:txBody>
          <a:bodyPr wrap="none" rtlCol="0">
            <a:spAutoFit/>
          </a:bodyPr>
          <a:lstStyle/>
          <a:p>
            <a:r>
              <a:rPr lang="en-US" dirty="0" smtClean="0"/>
              <a:t>2006</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8069445" y="331232"/>
            <a:ext cx="657312" cy="133630"/>
            <a:chOff x="1057188" y="333375"/>
            <a:chExt cx="657312" cy="133630"/>
          </a:xfrm>
        </p:grpSpPr>
        <p:cxnSp>
          <p:nvCxnSpPr>
            <p:cNvPr id="78" name="Straight Connector 77"/>
            <p:cNvCxnSpPr>
              <a:stCxn id="76"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35" name="TextBox 34"/>
          <p:cNvSpPr txBox="1"/>
          <p:nvPr/>
        </p:nvSpPr>
        <p:spPr>
          <a:xfrm>
            <a:off x="2647820" y="5721384"/>
            <a:ext cx="3848361" cy="923330"/>
          </a:xfrm>
          <a:prstGeom prst="rect">
            <a:avLst/>
          </a:prstGeom>
          <a:noFill/>
        </p:spPr>
        <p:txBody>
          <a:bodyPr wrap="none" rtlCol="0">
            <a:spAutoFit/>
          </a:bodyPr>
          <a:lstStyle/>
          <a:p>
            <a:r>
              <a:rPr lang="en-US" sz="5400" dirty="0" smtClean="0">
                <a:latin typeface="Bebas Neue" panose="020B0606020202050201" pitchFamily="34" charset="0"/>
              </a:rPr>
              <a:t>ANKI (Software)</a:t>
            </a:r>
            <a:endParaRPr lang="en-US" sz="5400" dirty="0">
              <a:latin typeface="Bebas Neue" panose="020B0606020202050201" pitchFamily="34" charset="0"/>
            </a:endParaRPr>
          </a:p>
        </p:txBody>
      </p:sp>
      <p:pic>
        <p:nvPicPr>
          <p:cNvPr id="6" name="Picture 5"/>
          <p:cNvPicPr>
            <a:picLocks noChangeAspect="1"/>
          </p:cNvPicPr>
          <p:nvPr/>
        </p:nvPicPr>
        <p:blipFill rotWithShape="1">
          <a:blip r:embed="rId9"/>
          <a:srcRect l="2424"/>
          <a:stretch/>
        </p:blipFill>
        <p:spPr>
          <a:xfrm>
            <a:off x="2047875" y="1628775"/>
            <a:ext cx="5176837" cy="3600450"/>
          </a:xfrm>
          <a:prstGeom prst="rect">
            <a:avLst/>
          </a:prstGeom>
        </p:spPr>
      </p:pic>
    </p:spTree>
    <p:extLst>
      <p:ext uri="{BB962C8B-B14F-4D97-AF65-F5344CB8AC3E}">
        <p14:creationId xmlns:p14="http://schemas.microsoft.com/office/powerpoint/2010/main" val="2447570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2" name="TextBox 41"/>
          <p:cNvSpPr txBox="1"/>
          <p:nvPr/>
        </p:nvSpPr>
        <p:spPr>
          <a:xfrm>
            <a:off x="8175740" y="30718"/>
            <a:ext cx="652743" cy="369332"/>
          </a:xfrm>
          <a:prstGeom prst="rect">
            <a:avLst/>
          </a:prstGeom>
          <a:noFill/>
        </p:spPr>
        <p:txBody>
          <a:bodyPr wrap="none" rtlCol="0">
            <a:spAutoFit/>
          </a:bodyPr>
          <a:lstStyle/>
          <a:p>
            <a:r>
              <a:rPr lang="en-US" dirty="0" smtClean="0"/>
              <a:t>2006</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8069445" y="331232"/>
            <a:ext cx="657312" cy="133630"/>
            <a:chOff x="1057188" y="333375"/>
            <a:chExt cx="657312" cy="133630"/>
          </a:xfrm>
        </p:grpSpPr>
        <p:cxnSp>
          <p:nvCxnSpPr>
            <p:cNvPr id="78" name="Straight Connector 77"/>
            <p:cNvCxnSpPr>
              <a:stCxn id="76"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35" name="TextBox 34"/>
          <p:cNvSpPr txBox="1"/>
          <p:nvPr/>
        </p:nvSpPr>
        <p:spPr>
          <a:xfrm>
            <a:off x="2647820" y="5721384"/>
            <a:ext cx="3848361" cy="923330"/>
          </a:xfrm>
          <a:prstGeom prst="rect">
            <a:avLst/>
          </a:prstGeom>
          <a:noFill/>
        </p:spPr>
        <p:txBody>
          <a:bodyPr wrap="none" rtlCol="0">
            <a:spAutoFit/>
          </a:bodyPr>
          <a:lstStyle/>
          <a:p>
            <a:r>
              <a:rPr lang="en-US" sz="5400" dirty="0" smtClean="0">
                <a:latin typeface="Bebas Neue" panose="020B0606020202050201" pitchFamily="34" charset="0"/>
              </a:rPr>
              <a:t>ANKI (Software)</a:t>
            </a:r>
            <a:endParaRPr lang="en-US" sz="5400" dirty="0">
              <a:latin typeface="Bebas Neue" panose="020B0606020202050201" pitchFamily="34" charset="0"/>
            </a:endParaRPr>
          </a:p>
        </p:txBody>
      </p:sp>
      <p:pic>
        <p:nvPicPr>
          <p:cNvPr id="2" name="Picture 1"/>
          <p:cNvPicPr>
            <a:picLocks noChangeAspect="1"/>
          </p:cNvPicPr>
          <p:nvPr/>
        </p:nvPicPr>
        <p:blipFill>
          <a:blip r:embed="rId9"/>
          <a:stretch>
            <a:fillRect/>
          </a:stretch>
        </p:blipFill>
        <p:spPr>
          <a:xfrm>
            <a:off x="1476375" y="1776412"/>
            <a:ext cx="6191250" cy="3305175"/>
          </a:xfrm>
          <a:prstGeom prst="rect">
            <a:avLst/>
          </a:prstGeom>
        </p:spPr>
      </p:pic>
    </p:spTree>
    <p:extLst>
      <p:ext uri="{BB962C8B-B14F-4D97-AF65-F5344CB8AC3E}">
        <p14:creationId xmlns:p14="http://schemas.microsoft.com/office/powerpoint/2010/main" val="87589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16" y="2564983"/>
            <a:ext cx="9151816" cy="1728035"/>
            <a:chOff x="-7816" y="2757437"/>
            <a:chExt cx="9151816" cy="1728035"/>
          </a:xfrm>
        </p:grpSpPr>
        <p:sp>
          <p:nvSpPr>
            <p:cNvPr id="45" name="Rectangle 44"/>
            <p:cNvSpPr/>
            <p:nvPr/>
          </p:nvSpPr>
          <p:spPr>
            <a:xfrm>
              <a:off x="-1" y="2767205"/>
              <a:ext cx="9136185" cy="1695938"/>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9" name="Rectangle 48"/>
            <p:cNvSpPr/>
            <p:nvPr/>
          </p:nvSpPr>
          <p:spPr>
            <a:xfrm>
              <a:off x="-7816" y="4437847"/>
              <a:ext cx="9151815" cy="47625"/>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p:cNvSpPr/>
            <p:nvPr/>
          </p:nvSpPr>
          <p:spPr>
            <a:xfrm>
              <a:off x="-7815" y="2757437"/>
              <a:ext cx="9151815" cy="45719"/>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0" y="2862385"/>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PROs and Cons</a:t>
            </a:r>
          </a:p>
          <a:p>
            <a:pPr algn="ctr"/>
            <a:r>
              <a:rPr lang="en-US" sz="28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Or: Spaced Repetition isn’t Magic</a:t>
            </a:r>
            <a:endParaRPr lang="en-US" sz="2800" dirty="0">
              <a:solidFill>
                <a:schemeClr val="bg1"/>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176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r>
              <a:rPr lang="en-US" dirty="0" smtClean="0">
                <a:latin typeface="Bebas Neue" panose="020B0606020202050201" pitchFamily="34" charset="0"/>
              </a:rPr>
              <a:t>Pros</a:t>
            </a:r>
            <a:endParaRPr lang="en-US" dirty="0">
              <a:latin typeface="Bebas Neue" panose="020B0606020202050201" pitchFamily="34" charset="0"/>
            </a:endParaRPr>
          </a:p>
        </p:txBody>
      </p:sp>
      <p:sp>
        <p:nvSpPr>
          <p:cNvPr id="10" name="Content Placeholder 9"/>
          <p:cNvSpPr>
            <a:spLocks noGrp="1"/>
          </p:cNvSpPr>
          <p:nvPr>
            <p:ph idx="1"/>
          </p:nvPr>
        </p:nvSpPr>
        <p:spPr/>
        <p:txBody>
          <a:bodyPr/>
          <a:lstStyle/>
          <a:p>
            <a:r>
              <a:rPr lang="en-US" dirty="0" smtClean="0"/>
              <a:t>Hundreds of pre-made flashcard decks</a:t>
            </a:r>
          </a:p>
          <a:p>
            <a:r>
              <a:rPr lang="en-US" dirty="0" smtClean="0"/>
              <a:t>Memorize massive amounts of information (and do it well / increase both RS &amp; SS)</a:t>
            </a:r>
          </a:p>
          <a:p>
            <a:r>
              <a:rPr lang="en-US" dirty="0" smtClean="0"/>
              <a:t>Efficiently use your study time *</a:t>
            </a:r>
          </a:p>
          <a:p>
            <a:endParaRPr lang="en-US" dirty="0" smtClean="0"/>
          </a:p>
          <a:p>
            <a:endParaRPr lang="en-US" dirty="0"/>
          </a:p>
        </p:txBody>
      </p:sp>
    </p:spTree>
    <p:extLst>
      <p:ext uri="{BB962C8B-B14F-4D97-AF65-F5344CB8AC3E}">
        <p14:creationId xmlns:p14="http://schemas.microsoft.com/office/powerpoint/2010/main" val="8189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r>
              <a:rPr lang="en-US" dirty="0" smtClean="0">
                <a:latin typeface="Bebas Neue" panose="020B0606020202050201" pitchFamily="34" charset="0"/>
              </a:rPr>
              <a:t>CONS</a:t>
            </a:r>
            <a:endParaRPr lang="en-US" dirty="0">
              <a:latin typeface="Bebas Neue" panose="020B0606020202050201" pitchFamily="34" charset="0"/>
            </a:endParaRPr>
          </a:p>
        </p:txBody>
      </p:sp>
      <p:sp>
        <p:nvSpPr>
          <p:cNvPr id="10" name="Content Placeholder 9"/>
          <p:cNvSpPr>
            <a:spLocks noGrp="1"/>
          </p:cNvSpPr>
          <p:nvPr>
            <p:ph idx="1"/>
          </p:nvPr>
        </p:nvSpPr>
        <p:spPr/>
        <p:txBody>
          <a:bodyPr/>
          <a:lstStyle/>
          <a:p>
            <a:r>
              <a:rPr lang="en-US" dirty="0" smtClean="0"/>
              <a:t>Snowball Effect</a:t>
            </a:r>
          </a:p>
          <a:p>
            <a:r>
              <a:rPr lang="en-US" dirty="0" smtClean="0"/>
              <a:t>Not suited to short intervals (it’s a long term strategy)</a:t>
            </a:r>
          </a:p>
          <a:p>
            <a:endParaRPr lang="en-US" dirty="0" smtClean="0"/>
          </a:p>
          <a:p>
            <a:endParaRPr lang="en-US" dirty="0"/>
          </a:p>
        </p:txBody>
      </p:sp>
    </p:spTree>
    <p:extLst>
      <p:ext uri="{BB962C8B-B14F-4D97-AF65-F5344CB8AC3E}">
        <p14:creationId xmlns:p14="http://schemas.microsoft.com/office/powerpoint/2010/main" val="256882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16" y="2564983"/>
            <a:ext cx="9151816" cy="1728035"/>
            <a:chOff x="-7816" y="2757437"/>
            <a:chExt cx="9151816" cy="1728035"/>
          </a:xfrm>
        </p:grpSpPr>
        <p:sp>
          <p:nvSpPr>
            <p:cNvPr id="45" name="Rectangle 44"/>
            <p:cNvSpPr/>
            <p:nvPr/>
          </p:nvSpPr>
          <p:spPr>
            <a:xfrm>
              <a:off x="-1" y="2767205"/>
              <a:ext cx="9136185" cy="1695938"/>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9" name="Rectangle 48"/>
            <p:cNvSpPr/>
            <p:nvPr/>
          </p:nvSpPr>
          <p:spPr>
            <a:xfrm>
              <a:off x="-7816" y="4437847"/>
              <a:ext cx="9151815" cy="47625"/>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p:cNvSpPr/>
            <p:nvPr/>
          </p:nvSpPr>
          <p:spPr>
            <a:xfrm>
              <a:off x="-7815" y="2757437"/>
              <a:ext cx="9151815" cy="45719"/>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0" y="2862385"/>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USING SRS EFFECTIVELY</a:t>
            </a:r>
          </a:p>
          <a:p>
            <a:pPr algn="ctr"/>
            <a:r>
              <a:rPr lang="en-US" sz="28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Or:  MAKE YOUR OWN DARN FLASHCARDS</a:t>
            </a:r>
            <a:endParaRPr lang="en-US" sz="2800" dirty="0">
              <a:solidFill>
                <a:schemeClr val="bg1"/>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7448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JG698U2Mvo"/>
          <p:cNvPicPr>
            <a:picLocks noGrp="1" noRot="1" noChangeAspect="1"/>
          </p:cNvPicPr>
          <p:nvPr>
            <p:ph idx="1"/>
            <a:videoFile r:link="rId1"/>
          </p:nvPr>
        </p:nvPicPr>
        <p:blipFill>
          <a:blip r:embed="rId3"/>
          <a:stretch>
            <a:fillRect/>
          </a:stretch>
        </p:blipFill>
        <p:spPr>
          <a:xfrm>
            <a:off x="194733" y="1027907"/>
            <a:ext cx="8754533" cy="4924425"/>
          </a:xfrm>
          <a:prstGeom prst="rect">
            <a:avLst/>
          </a:prstGeom>
        </p:spPr>
      </p:pic>
    </p:spTree>
    <p:extLst>
      <p:ext uri="{BB962C8B-B14F-4D97-AF65-F5344CB8AC3E}">
        <p14:creationId xmlns:p14="http://schemas.microsoft.com/office/powerpoint/2010/main" val="3936471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UNDERSTAND FIRST</a:t>
            </a:r>
            <a:endParaRPr lang="en-US" dirty="0">
              <a:latin typeface="Bebas Neue" panose="020B0606020202050201" pitchFamily="34" charset="0"/>
            </a:endParaRPr>
          </a:p>
        </p:txBody>
      </p:sp>
      <p:sp>
        <p:nvSpPr>
          <p:cNvPr id="2" name="Content Placeholder 1"/>
          <p:cNvSpPr>
            <a:spLocks noGrp="1"/>
          </p:cNvSpPr>
          <p:nvPr>
            <p:ph idx="1"/>
          </p:nvPr>
        </p:nvSpPr>
        <p:spPr/>
        <p:txBody>
          <a:bodyPr/>
          <a:lstStyle/>
          <a:p>
            <a:endParaRPr lang="en-US" dirty="0"/>
          </a:p>
        </p:txBody>
      </p:sp>
      <p:pic>
        <p:nvPicPr>
          <p:cNvPr id="21506" name="Picture 2" descr="https://www.wired.com/wp-content/uploads/archive/images/article/magazine/1605/ff_wozniak_swim_f.jpg"/>
          <p:cNvPicPr>
            <a:picLocks noChangeAspect="1" noChangeArrowheads="1"/>
          </p:cNvPicPr>
          <p:nvPr/>
        </p:nvPicPr>
        <p:blipFill rotWithShape="1">
          <a:blip r:embed="rId3">
            <a:extLst>
              <a:ext uri="{28A0092B-C50C-407E-A947-70E740481C1C}">
                <a14:useLocalDpi xmlns:a14="http://schemas.microsoft.com/office/drawing/2010/main" val="0"/>
              </a:ext>
            </a:extLst>
          </a:blip>
          <a:srcRect l="50953" t="10634" b="29379"/>
          <a:stretch/>
        </p:blipFill>
        <p:spPr bwMode="auto">
          <a:xfrm>
            <a:off x="1663699" y="365126"/>
            <a:ext cx="6057901" cy="598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4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JG698U2Mvo"/>
          <p:cNvPicPr>
            <a:picLocks noGrp="1" noRot="1" noChangeAspect="1"/>
          </p:cNvPicPr>
          <p:nvPr>
            <p:ph idx="1"/>
            <a:videoFile r:link="rId1"/>
          </p:nvPr>
        </p:nvPicPr>
        <p:blipFill>
          <a:blip r:embed="rId3"/>
          <a:stretch>
            <a:fillRect/>
          </a:stretch>
        </p:blipFill>
        <p:spPr>
          <a:xfrm>
            <a:off x="194733" y="1027907"/>
            <a:ext cx="8754533" cy="4924425"/>
          </a:xfrm>
          <a:prstGeom prst="rect">
            <a:avLst/>
          </a:prstGeom>
        </p:spPr>
      </p:pic>
    </p:spTree>
    <p:extLst>
      <p:ext uri="{BB962C8B-B14F-4D97-AF65-F5344CB8AC3E}">
        <p14:creationId xmlns:p14="http://schemas.microsoft.com/office/powerpoint/2010/main" val="2654159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Make your own deck</a:t>
            </a:r>
            <a:endParaRPr lang="en-US" dirty="0">
              <a:latin typeface="Bebas Neue" panose="020B0606020202050201" pitchFamily="34" charset="0"/>
            </a:endParaRPr>
          </a:p>
        </p:txBody>
      </p:sp>
      <p:pic>
        <p:nvPicPr>
          <p:cNvPr id="23556" name="Picture 4" descr="http://www.clipartbest.com/cliparts/9ip/bqj/9ipbqj87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1" y="234098"/>
            <a:ext cx="6242050" cy="624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63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MINIMUM INFORMATION PRINCIPLE</a:t>
            </a:r>
            <a:endParaRPr lang="en-US" dirty="0">
              <a:latin typeface="Bebas Neue" panose="020B0606020202050201" pitchFamily="34" charset="0"/>
            </a:endParaRPr>
          </a:p>
        </p:txBody>
      </p:sp>
      <p:sp>
        <p:nvSpPr>
          <p:cNvPr id="2" name="TextBox 1"/>
          <p:cNvSpPr txBox="1"/>
          <p:nvPr/>
        </p:nvSpPr>
        <p:spPr>
          <a:xfrm>
            <a:off x="349250" y="3015756"/>
            <a:ext cx="8445500" cy="1754326"/>
          </a:xfrm>
          <a:prstGeom prst="rect">
            <a:avLst/>
          </a:prstGeom>
          <a:noFill/>
        </p:spPr>
        <p:txBody>
          <a:bodyPr wrap="square" rtlCol="0">
            <a:spAutoFit/>
          </a:bodyPr>
          <a:lstStyle/>
          <a:p>
            <a:pPr marL="0" lvl="3"/>
            <a:r>
              <a:rPr lang="en-US" dirty="0"/>
              <a:t>RMS Titanic was a British passenger liner that sank in the North Atlantic Ocean in the early morning of 15 April 1912, after colliding with an iceberg during her maiden voyage from Southampton to New York City. Of the 2,224 passengers and crew aboard, more than 1,500 died in the sinking, making it one of the deadliest commercial peacetime maritime disasters in modern history.</a:t>
            </a:r>
          </a:p>
          <a:p>
            <a:endParaRPr lang="en-US" dirty="0"/>
          </a:p>
        </p:txBody>
      </p:sp>
    </p:spTree>
    <p:extLst>
      <p:ext uri="{BB962C8B-B14F-4D97-AF65-F5344CB8AC3E}">
        <p14:creationId xmlns:p14="http://schemas.microsoft.com/office/powerpoint/2010/main" val="419597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MINIMUM INFORMATION PRINCIPLE</a:t>
            </a:r>
            <a:endParaRPr lang="en-US" dirty="0">
              <a:latin typeface="Bebas Neue" panose="020B0606020202050201" pitchFamily="34" charset="0"/>
            </a:endParaRPr>
          </a:p>
        </p:txBody>
      </p:sp>
      <p:sp>
        <p:nvSpPr>
          <p:cNvPr id="2" name="TextBox 1"/>
          <p:cNvSpPr txBox="1"/>
          <p:nvPr/>
        </p:nvSpPr>
        <p:spPr>
          <a:xfrm>
            <a:off x="349250" y="3015756"/>
            <a:ext cx="8445500" cy="1754326"/>
          </a:xfrm>
          <a:prstGeom prst="rect">
            <a:avLst/>
          </a:prstGeom>
          <a:noFill/>
        </p:spPr>
        <p:txBody>
          <a:bodyPr wrap="square" rtlCol="0">
            <a:spAutoFit/>
          </a:bodyPr>
          <a:lstStyle/>
          <a:p>
            <a:pPr marL="0" lvl="3"/>
            <a:r>
              <a:rPr lang="en-US" dirty="0" smtClean="0"/>
              <a:t>What date was the Titanic’s maiden voyage? </a:t>
            </a:r>
            <a:r>
              <a:rPr lang="en-US" dirty="0"/>
              <a:t>15 April 1912</a:t>
            </a:r>
            <a:endParaRPr lang="en-US" dirty="0" smtClean="0"/>
          </a:p>
          <a:p>
            <a:pPr marL="0" lvl="3"/>
            <a:r>
              <a:rPr lang="en-US" dirty="0" smtClean="0"/>
              <a:t>Where was the Titanic sailing from and to? From </a:t>
            </a:r>
            <a:r>
              <a:rPr lang="en-US" dirty="0"/>
              <a:t>Southampton to New York City</a:t>
            </a:r>
            <a:endParaRPr lang="en-US" dirty="0" smtClean="0"/>
          </a:p>
          <a:p>
            <a:pPr marL="0" lvl="3"/>
            <a:r>
              <a:rPr lang="en-US" dirty="0" smtClean="0"/>
              <a:t>How many passengers and crew were aboard the Titanic? 2,224</a:t>
            </a:r>
          </a:p>
          <a:p>
            <a:pPr marL="0" lvl="3"/>
            <a:r>
              <a:rPr lang="en-US" dirty="0" smtClean="0"/>
              <a:t>How many passengers died in the sinking of the Titanic? 1,500</a:t>
            </a:r>
          </a:p>
          <a:p>
            <a:pPr marL="0" lvl="3"/>
            <a:endParaRPr lang="en-US" dirty="0"/>
          </a:p>
          <a:p>
            <a:endParaRPr lang="en-US" dirty="0"/>
          </a:p>
        </p:txBody>
      </p:sp>
    </p:spTree>
    <p:extLst>
      <p:ext uri="{BB962C8B-B14F-4D97-AF65-F5344CB8AC3E}">
        <p14:creationId xmlns:p14="http://schemas.microsoft.com/office/powerpoint/2010/main" val="705001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Recall versus recognition</a:t>
            </a:r>
            <a:endParaRPr lang="en-US" dirty="0">
              <a:latin typeface="Bebas Neue" panose="020B0606020202050201" pitchFamily="34" charset="0"/>
            </a:endParaRPr>
          </a:p>
        </p:txBody>
      </p:sp>
      <p:sp>
        <p:nvSpPr>
          <p:cNvPr id="2" name="TextBox 1"/>
          <p:cNvSpPr txBox="1"/>
          <p:nvPr/>
        </p:nvSpPr>
        <p:spPr>
          <a:xfrm>
            <a:off x="349250" y="3015756"/>
            <a:ext cx="8445500" cy="1754326"/>
          </a:xfrm>
          <a:prstGeom prst="rect">
            <a:avLst/>
          </a:prstGeom>
          <a:noFill/>
        </p:spPr>
        <p:txBody>
          <a:bodyPr wrap="square" rtlCol="0">
            <a:spAutoFit/>
          </a:bodyPr>
          <a:lstStyle/>
          <a:p>
            <a:pPr marL="0" lvl="3"/>
            <a:r>
              <a:rPr lang="en-US" dirty="0" smtClean="0"/>
              <a:t>15 </a:t>
            </a:r>
            <a:r>
              <a:rPr lang="en-US" dirty="0"/>
              <a:t>April </a:t>
            </a:r>
            <a:r>
              <a:rPr lang="en-US" dirty="0" smtClean="0"/>
              <a:t>1912 was the maiden voyage of what boat?</a:t>
            </a:r>
          </a:p>
          <a:p>
            <a:pPr marL="0" lvl="3"/>
            <a:r>
              <a:rPr lang="en-US" dirty="0" smtClean="0"/>
              <a:t>What boat’s maiden voyage was from </a:t>
            </a:r>
            <a:r>
              <a:rPr lang="en-US" dirty="0"/>
              <a:t>S</a:t>
            </a:r>
            <a:r>
              <a:rPr lang="en-US" dirty="0" smtClean="0"/>
              <a:t>outhampton </a:t>
            </a:r>
            <a:r>
              <a:rPr lang="en-US" dirty="0"/>
              <a:t>to New York </a:t>
            </a:r>
            <a:r>
              <a:rPr lang="en-US" dirty="0" smtClean="0"/>
              <a:t>City?</a:t>
            </a:r>
          </a:p>
          <a:p>
            <a:pPr marL="0" lvl="3"/>
            <a:r>
              <a:rPr lang="en-US" dirty="0" smtClean="0"/>
              <a:t>On it’s maiden voyage, this boat had 2,224 passengers and crew onboard.</a:t>
            </a:r>
          </a:p>
          <a:p>
            <a:pPr marL="0" lvl="3"/>
            <a:r>
              <a:rPr lang="en-US" dirty="0" smtClean="0"/>
              <a:t>1,500 passengers died in the sinking of this boat.</a:t>
            </a:r>
          </a:p>
          <a:p>
            <a:pPr marL="0" lvl="3"/>
            <a:endParaRPr lang="en-US" dirty="0"/>
          </a:p>
          <a:p>
            <a:endParaRPr lang="en-US" dirty="0"/>
          </a:p>
        </p:txBody>
      </p:sp>
    </p:spTree>
    <p:extLst>
      <p:ext uri="{BB962C8B-B14F-4D97-AF65-F5344CB8AC3E}">
        <p14:creationId xmlns:p14="http://schemas.microsoft.com/office/powerpoint/2010/main" val="269126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Tap into Your reptile brain</a:t>
            </a:r>
            <a:endParaRPr lang="en-US" dirty="0">
              <a:latin typeface="Bebas Neue" panose="020B0606020202050201" pitchFamily="34" charset="0"/>
            </a:endParaRPr>
          </a:p>
        </p:txBody>
      </p:sp>
      <p:sp>
        <p:nvSpPr>
          <p:cNvPr id="5" name="Title 8"/>
          <p:cNvSpPr txBox="1">
            <a:spLocks/>
          </p:cNvSpPr>
          <p:nvPr/>
        </p:nvSpPr>
        <p:spPr>
          <a:xfrm>
            <a:off x="1507067" y="3311526"/>
            <a:ext cx="61298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latin typeface="Bebas Neue" panose="020B0606020202050201" pitchFamily="34" charset="0"/>
              </a:rPr>
              <a:t>P.E.M.D.A.S.</a:t>
            </a:r>
            <a:endParaRPr lang="en-US" sz="9600" dirty="0">
              <a:latin typeface="Bebas Neue" panose="020B0606020202050201" pitchFamily="34" charset="0"/>
            </a:endParaRPr>
          </a:p>
        </p:txBody>
      </p:sp>
    </p:spTree>
    <p:extLst>
      <p:ext uri="{BB962C8B-B14F-4D97-AF65-F5344CB8AC3E}">
        <p14:creationId xmlns:p14="http://schemas.microsoft.com/office/powerpoint/2010/main" val="38705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Tap into Your reptile brain</a:t>
            </a:r>
            <a:endParaRPr lang="en-US" dirty="0">
              <a:latin typeface="Bebas Neue" panose="020B0606020202050201" pitchFamily="34" charset="0"/>
            </a:endParaRPr>
          </a:p>
        </p:txBody>
      </p:sp>
      <p:sp>
        <p:nvSpPr>
          <p:cNvPr id="5" name="Title 8"/>
          <p:cNvSpPr txBox="1">
            <a:spLocks/>
          </p:cNvSpPr>
          <p:nvPr/>
        </p:nvSpPr>
        <p:spPr>
          <a:xfrm>
            <a:off x="1507067" y="3311526"/>
            <a:ext cx="61298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latin typeface="Bebas Neue" panose="020B0606020202050201" pitchFamily="34" charset="0"/>
              </a:rPr>
              <a:t>E.B.G.D.A.E.</a:t>
            </a:r>
            <a:endParaRPr lang="en-US" sz="9600" dirty="0">
              <a:latin typeface="Bebas Neue" panose="020B0606020202050201" pitchFamily="34" charset="0"/>
            </a:endParaRPr>
          </a:p>
        </p:txBody>
      </p:sp>
    </p:spTree>
    <p:extLst>
      <p:ext uri="{BB962C8B-B14F-4D97-AF65-F5344CB8AC3E}">
        <p14:creationId xmlns:p14="http://schemas.microsoft.com/office/powerpoint/2010/main" val="354880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a:xfrm>
            <a:off x="628650" y="365126"/>
            <a:ext cx="7886700" cy="1325563"/>
          </a:xfrm>
        </p:spPr>
        <p:txBody>
          <a:bodyPr/>
          <a:lstStyle/>
          <a:p>
            <a:pPr algn="ctr"/>
            <a:r>
              <a:rPr lang="en-US" dirty="0" smtClean="0">
                <a:latin typeface="Bebas Neue" panose="020B0606020202050201" pitchFamily="34" charset="0"/>
              </a:rPr>
              <a:t>Combat memory interference</a:t>
            </a:r>
            <a:endParaRPr lang="en-US" dirty="0">
              <a:latin typeface="Bebas Neue" panose="020B0606020202050201" pitchFamily="34" charset="0"/>
            </a:endParaRPr>
          </a:p>
        </p:txBody>
      </p:sp>
      <p:sp>
        <p:nvSpPr>
          <p:cNvPr id="2" name="TextBox 1"/>
          <p:cNvSpPr txBox="1"/>
          <p:nvPr/>
        </p:nvSpPr>
        <p:spPr>
          <a:xfrm>
            <a:off x="1896532" y="2443306"/>
            <a:ext cx="1347420" cy="923330"/>
          </a:xfrm>
          <a:prstGeom prst="rect">
            <a:avLst/>
          </a:prstGeom>
          <a:noFill/>
          <a:ln>
            <a:solidFill>
              <a:schemeClr val="tx1"/>
            </a:solidFill>
          </a:ln>
        </p:spPr>
        <p:txBody>
          <a:bodyPr wrap="none" rtlCol="0">
            <a:spAutoFit/>
          </a:bodyPr>
          <a:lstStyle/>
          <a:p>
            <a:r>
              <a:rPr lang="ja-JP" altLang="en-US" dirty="0" smtClean="0"/>
              <a:t>汗をかく</a:t>
            </a:r>
            <a:endParaRPr lang="en-US" altLang="ja-JP" dirty="0" smtClean="0"/>
          </a:p>
          <a:p>
            <a:endParaRPr lang="en-US" dirty="0"/>
          </a:p>
          <a:p>
            <a:r>
              <a:rPr lang="en-US" dirty="0" err="1" smtClean="0"/>
              <a:t>ase</a:t>
            </a:r>
            <a:r>
              <a:rPr lang="en-US" dirty="0" smtClean="0"/>
              <a:t> wo </a:t>
            </a:r>
            <a:r>
              <a:rPr lang="en-US" dirty="0" err="1" smtClean="0"/>
              <a:t>kaku</a:t>
            </a:r>
            <a:endParaRPr lang="en-US" dirty="0"/>
          </a:p>
        </p:txBody>
      </p:sp>
      <p:sp>
        <p:nvSpPr>
          <p:cNvPr id="6" name="TextBox 5"/>
          <p:cNvSpPr txBox="1"/>
          <p:nvPr/>
        </p:nvSpPr>
        <p:spPr>
          <a:xfrm>
            <a:off x="6021527" y="2443306"/>
            <a:ext cx="1342868" cy="923330"/>
          </a:xfrm>
          <a:prstGeom prst="rect">
            <a:avLst/>
          </a:prstGeom>
          <a:noFill/>
          <a:ln>
            <a:solidFill>
              <a:schemeClr val="tx1"/>
            </a:solidFill>
          </a:ln>
        </p:spPr>
        <p:txBody>
          <a:bodyPr wrap="none" rtlCol="0">
            <a:spAutoFit/>
          </a:bodyPr>
          <a:lstStyle/>
          <a:p>
            <a:r>
              <a:rPr lang="ja-JP" altLang="en-US" dirty="0" smtClean="0"/>
              <a:t>発汗する</a:t>
            </a:r>
            <a:endParaRPr lang="en-US" altLang="ja-JP" dirty="0" smtClean="0"/>
          </a:p>
          <a:p>
            <a:endParaRPr lang="en-US" dirty="0"/>
          </a:p>
          <a:p>
            <a:r>
              <a:rPr lang="en-US" dirty="0" err="1" smtClean="0"/>
              <a:t>hakkan</a:t>
            </a:r>
            <a:r>
              <a:rPr lang="en-US" dirty="0" smtClean="0"/>
              <a:t> </a:t>
            </a:r>
            <a:r>
              <a:rPr lang="en-US" dirty="0" err="1" smtClean="0"/>
              <a:t>suru</a:t>
            </a:r>
            <a:endParaRPr lang="en-US" dirty="0"/>
          </a:p>
        </p:txBody>
      </p:sp>
      <p:sp>
        <p:nvSpPr>
          <p:cNvPr id="7" name="TextBox 6"/>
          <p:cNvSpPr txBox="1"/>
          <p:nvPr/>
        </p:nvSpPr>
        <p:spPr>
          <a:xfrm>
            <a:off x="1896532" y="3386972"/>
            <a:ext cx="1347420" cy="646331"/>
          </a:xfrm>
          <a:prstGeom prst="rect">
            <a:avLst/>
          </a:prstGeom>
          <a:noFill/>
          <a:ln>
            <a:solidFill>
              <a:schemeClr val="tx1"/>
            </a:solidFill>
          </a:ln>
        </p:spPr>
        <p:txBody>
          <a:bodyPr wrap="square" rtlCol="0">
            <a:spAutoFit/>
          </a:bodyPr>
          <a:lstStyle/>
          <a:p>
            <a:pPr algn="ctr"/>
            <a:r>
              <a:rPr lang="en-US" altLang="ja-JP" dirty="0" smtClean="0"/>
              <a:t>To sweat, to perspire</a:t>
            </a:r>
            <a:endParaRPr lang="en-US" dirty="0"/>
          </a:p>
        </p:txBody>
      </p:sp>
      <p:sp>
        <p:nvSpPr>
          <p:cNvPr id="8" name="TextBox 7"/>
          <p:cNvSpPr txBox="1"/>
          <p:nvPr/>
        </p:nvSpPr>
        <p:spPr>
          <a:xfrm>
            <a:off x="6016975" y="3386972"/>
            <a:ext cx="1347420" cy="646331"/>
          </a:xfrm>
          <a:prstGeom prst="rect">
            <a:avLst/>
          </a:prstGeom>
          <a:noFill/>
          <a:ln>
            <a:solidFill>
              <a:schemeClr val="tx1"/>
            </a:solidFill>
          </a:ln>
        </p:spPr>
        <p:txBody>
          <a:bodyPr wrap="square" rtlCol="0">
            <a:spAutoFit/>
          </a:bodyPr>
          <a:lstStyle/>
          <a:p>
            <a:pPr algn="ctr"/>
            <a:r>
              <a:rPr lang="en-US" dirty="0" smtClean="0"/>
              <a:t>To perspire, to sweat</a:t>
            </a:r>
            <a:endParaRPr lang="en-US" dirty="0"/>
          </a:p>
        </p:txBody>
      </p:sp>
      <p:sp>
        <p:nvSpPr>
          <p:cNvPr id="3" name="TextBox 2"/>
          <p:cNvSpPr txBox="1"/>
          <p:nvPr/>
        </p:nvSpPr>
        <p:spPr>
          <a:xfrm>
            <a:off x="3742927" y="5043868"/>
            <a:ext cx="2108269" cy="923330"/>
          </a:xfrm>
          <a:prstGeom prst="rect">
            <a:avLst/>
          </a:prstGeom>
          <a:noFill/>
        </p:spPr>
        <p:txBody>
          <a:bodyPr wrap="none" rtlCol="0">
            <a:spAutoFit/>
          </a:bodyPr>
          <a:lstStyle/>
          <a:p>
            <a:r>
              <a:rPr lang="en-US" sz="5400" dirty="0" smtClean="0"/>
              <a:t>??????</a:t>
            </a:r>
            <a:endParaRPr lang="en-US" sz="5400" dirty="0"/>
          </a:p>
        </p:txBody>
      </p:sp>
    </p:spTree>
    <p:extLst>
      <p:ext uri="{BB962C8B-B14F-4D97-AF65-F5344CB8AC3E}">
        <p14:creationId xmlns:p14="http://schemas.microsoft.com/office/powerpoint/2010/main" val="184169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a:xfrm>
            <a:off x="628650" y="365126"/>
            <a:ext cx="7886700" cy="1325563"/>
          </a:xfrm>
        </p:spPr>
        <p:txBody>
          <a:bodyPr/>
          <a:lstStyle/>
          <a:p>
            <a:pPr algn="ctr"/>
            <a:r>
              <a:rPr lang="en-US" dirty="0" smtClean="0">
                <a:latin typeface="Bebas Neue" panose="020B0606020202050201" pitchFamily="34" charset="0"/>
              </a:rPr>
              <a:t>Combat memory interference</a:t>
            </a:r>
            <a:endParaRPr lang="en-US" dirty="0">
              <a:latin typeface="Bebas Neue" panose="020B0606020202050201" pitchFamily="34" charset="0"/>
            </a:endParaRPr>
          </a:p>
        </p:txBody>
      </p:sp>
      <p:sp>
        <p:nvSpPr>
          <p:cNvPr id="2" name="TextBox 1"/>
          <p:cNvSpPr txBox="1"/>
          <p:nvPr/>
        </p:nvSpPr>
        <p:spPr>
          <a:xfrm>
            <a:off x="1896532" y="2443306"/>
            <a:ext cx="1347420" cy="923330"/>
          </a:xfrm>
          <a:prstGeom prst="rect">
            <a:avLst/>
          </a:prstGeom>
          <a:noFill/>
          <a:ln>
            <a:solidFill>
              <a:schemeClr val="tx1"/>
            </a:solidFill>
          </a:ln>
        </p:spPr>
        <p:txBody>
          <a:bodyPr wrap="none" rtlCol="0">
            <a:spAutoFit/>
          </a:bodyPr>
          <a:lstStyle/>
          <a:p>
            <a:r>
              <a:rPr lang="ja-JP" altLang="en-US" dirty="0" smtClean="0"/>
              <a:t>汗をかく</a:t>
            </a:r>
            <a:endParaRPr lang="en-US" altLang="ja-JP" dirty="0" smtClean="0"/>
          </a:p>
          <a:p>
            <a:endParaRPr lang="en-US" dirty="0"/>
          </a:p>
          <a:p>
            <a:r>
              <a:rPr lang="en-US" dirty="0" err="1" smtClean="0"/>
              <a:t>ase</a:t>
            </a:r>
            <a:r>
              <a:rPr lang="en-US" dirty="0" smtClean="0"/>
              <a:t> wo </a:t>
            </a:r>
            <a:r>
              <a:rPr lang="en-US" dirty="0" err="1" smtClean="0"/>
              <a:t>kaku</a:t>
            </a:r>
            <a:endParaRPr lang="en-US" dirty="0"/>
          </a:p>
        </p:txBody>
      </p:sp>
      <p:sp>
        <p:nvSpPr>
          <p:cNvPr id="6" name="TextBox 5"/>
          <p:cNvSpPr txBox="1"/>
          <p:nvPr/>
        </p:nvSpPr>
        <p:spPr>
          <a:xfrm>
            <a:off x="6021527" y="2443306"/>
            <a:ext cx="1440428" cy="923330"/>
          </a:xfrm>
          <a:prstGeom prst="rect">
            <a:avLst/>
          </a:prstGeom>
          <a:noFill/>
          <a:ln>
            <a:solidFill>
              <a:schemeClr val="tx1"/>
            </a:solidFill>
          </a:ln>
        </p:spPr>
        <p:txBody>
          <a:bodyPr wrap="square" rtlCol="0">
            <a:spAutoFit/>
          </a:bodyPr>
          <a:lstStyle/>
          <a:p>
            <a:r>
              <a:rPr lang="ja-JP" altLang="en-US" dirty="0" smtClean="0"/>
              <a:t>発汗する</a:t>
            </a:r>
            <a:endParaRPr lang="en-US" altLang="ja-JP" dirty="0" smtClean="0"/>
          </a:p>
          <a:p>
            <a:endParaRPr lang="en-US" dirty="0"/>
          </a:p>
          <a:p>
            <a:r>
              <a:rPr lang="en-US" dirty="0" err="1" smtClean="0"/>
              <a:t>hakkan</a:t>
            </a:r>
            <a:r>
              <a:rPr lang="en-US" dirty="0" smtClean="0"/>
              <a:t> </a:t>
            </a:r>
            <a:r>
              <a:rPr lang="en-US" dirty="0" err="1" smtClean="0"/>
              <a:t>suru</a:t>
            </a:r>
            <a:endParaRPr lang="en-US" dirty="0"/>
          </a:p>
        </p:txBody>
      </p:sp>
      <p:sp>
        <p:nvSpPr>
          <p:cNvPr id="7" name="TextBox 6"/>
          <p:cNvSpPr txBox="1"/>
          <p:nvPr/>
        </p:nvSpPr>
        <p:spPr>
          <a:xfrm>
            <a:off x="1896532" y="3386972"/>
            <a:ext cx="1347420" cy="369332"/>
          </a:xfrm>
          <a:prstGeom prst="rect">
            <a:avLst/>
          </a:prstGeom>
          <a:noFill/>
          <a:ln>
            <a:solidFill>
              <a:schemeClr val="tx1"/>
            </a:solidFill>
          </a:ln>
        </p:spPr>
        <p:txBody>
          <a:bodyPr wrap="square" rtlCol="0">
            <a:spAutoFit/>
          </a:bodyPr>
          <a:lstStyle/>
          <a:p>
            <a:pPr algn="ctr"/>
            <a:r>
              <a:rPr lang="en-US" altLang="ja-JP" dirty="0" smtClean="0"/>
              <a:t>To sweat</a:t>
            </a:r>
            <a:endParaRPr lang="en-US" dirty="0"/>
          </a:p>
        </p:txBody>
      </p:sp>
      <p:sp>
        <p:nvSpPr>
          <p:cNvPr id="8" name="TextBox 7"/>
          <p:cNvSpPr txBox="1"/>
          <p:nvPr/>
        </p:nvSpPr>
        <p:spPr>
          <a:xfrm>
            <a:off x="6016974" y="3386972"/>
            <a:ext cx="1444981" cy="923330"/>
          </a:xfrm>
          <a:prstGeom prst="rect">
            <a:avLst/>
          </a:prstGeom>
          <a:noFill/>
          <a:ln>
            <a:solidFill>
              <a:schemeClr val="tx1"/>
            </a:solidFill>
          </a:ln>
        </p:spPr>
        <p:txBody>
          <a:bodyPr wrap="square" rtlCol="0">
            <a:spAutoFit/>
          </a:bodyPr>
          <a:lstStyle/>
          <a:p>
            <a:pPr algn="ctr"/>
            <a:r>
              <a:rPr lang="en-US" dirty="0" smtClean="0"/>
              <a:t>To perspire</a:t>
            </a:r>
          </a:p>
          <a:p>
            <a:pPr algn="ctr"/>
            <a:r>
              <a:rPr lang="en-US" dirty="0" smtClean="0"/>
              <a:t>[medical terminology]</a:t>
            </a:r>
            <a:endParaRPr lang="en-US" dirty="0"/>
          </a:p>
        </p:txBody>
      </p:sp>
      <p:sp>
        <p:nvSpPr>
          <p:cNvPr id="10" name="Freeform 9"/>
          <p:cNvSpPr/>
          <p:nvPr/>
        </p:nvSpPr>
        <p:spPr>
          <a:xfrm>
            <a:off x="4048298" y="4410534"/>
            <a:ext cx="1047404" cy="1354975"/>
          </a:xfrm>
          <a:custGeom>
            <a:avLst/>
            <a:gdLst>
              <a:gd name="connsiteX0" fmla="*/ 0 w 1047404"/>
              <a:gd name="connsiteY0" fmla="*/ 731520 h 1354975"/>
              <a:gd name="connsiteX1" fmla="*/ 340822 w 1047404"/>
              <a:gd name="connsiteY1" fmla="*/ 1354975 h 1354975"/>
              <a:gd name="connsiteX2" fmla="*/ 1047404 w 1047404"/>
              <a:gd name="connsiteY2" fmla="*/ 0 h 1354975"/>
              <a:gd name="connsiteX3" fmla="*/ 374073 w 1047404"/>
              <a:gd name="connsiteY3" fmla="*/ 997527 h 1354975"/>
              <a:gd name="connsiteX4" fmla="*/ 0 w 1047404"/>
              <a:gd name="connsiteY4" fmla="*/ 731520 h 135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04" h="1354975">
                <a:moveTo>
                  <a:pt x="0" y="731520"/>
                </a:moveTo>
                <a:lnTo>
                  <a:pt x="340822" y="1354975"/>
                </a:lnTo>
                <a:lnTo>
                  <a:pt x="1047404" y="0"/>
                </a:lnTo>
                <a:lnTo>
                  <a:pt x="374073" y="997527"/>
                </a:lnTo>
                <a:lnTo>
                  <a:pt x="0" y="73152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47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1" cy="6858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816" y="2564983"/>
            <a:ext cx="9151816" cy="1728035"/>
            <a:chOff x="-7816" y="2757437"/>
            <a:chExt cx="9151816" cy="1728035"/>
          </a:xfrm>
        </p:grpSpPr>
        <p:sp>
          <p:nvSpPr>
            <p:cNvPr id="45" name="Rectangle 44"/>
            <p:cNvSpPr/>
            <p:nvPr/>
          </p:nvSpPr>
          <p:spPr>
            <a:xfrm>
              <a:off x="-1" y="2767205"/>
              <a:ext cx="9136185" cy="1695938"/>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9" name="Rectangle 48"/>
            <p:cNvSpPr/>
            <p:nvPr/>
          </p:nvSpPr>
          <p:spPr>
            <a:xfrm>
              <a:off x="-7816" y="4437847"/>
              <a:ext cx="9151815" cy="47625"/>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p:cNvSpPr/>
            <p:nvPr/>
          </p:nvSpPr>
          <p:spPr>
            <a:xfrm>
              <a:off x="-7815" y="2757437"/>
              <a:ext cx="9151815" cy="45719"/>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0" y="2862385"/>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HISTORY</a:t>
            </a:r>
          </a:p>
          <a:p>
            <a:pPr algn="ctr"/>
            <a:r>
              <a:rPr lang="en-US" sz="28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Or: OLD ACADEMICS FIGURE STUFF OUT</a:t>
            </a:r>
            <a:endParaRPr lang="en-US" sz="2800" dirty="0">
              <a:solidFill>
                <a:schemeClr val="bg1"/>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6166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r>
              <a:rPr lang="en-US" dirty="0" smtClean="0">
                <a:latin typeface="Bebas Neue" panose="020B0606020202050201" pitchFamily="34" charset="0"/>
              </a:rPr>
              <a:t>IN SUMMARY …</a:t>
            </a:r>
            <a:endParaRPr lang="en-US" dirty="0">
              <a:latin typeface="Bebas Neue" panose="020B0606020202050201" pitchFamily="34" charset="0"/>
            </a:endParaRPr>
          </a:p>
        </p:txBody>
      </p:sp>
      <p:sp>
        <p:nvSpPr>
          <p:cNvPr id="2" name="Content Placeholder 1"/>
          <p:cNvSpPr>
            <a:spLocks noGrp="1"/>
          </p:cNvSpPr>
          <p:nvPr>
            <p:ph idx="1"/>
          </p:nvPr>
        </p:nvSpPr>
        <p:spPr/>
        <p:txBody>
          <a:bodyPr>
            <a:normAutofit/>
          </a:bodyPr>
          <a:lstStyle/>
          <a:p>
            <a:r>
              <a:rPr lang="en-US" dirty="0" smtClean="0"/>
              <a:t>Understand what you want to learn first</a:t>
            </a:r>
          </a:p>
          <a:p>
            <a:r>
              <a:rPr lang="en-US" dirty="0" smtClean="0"/>
              <a:t>Create your own flashcard deck</a:t>
            </a:r>
          </a:p>
          <a:p>
            <a:r>
              <a:rPr lang="en-US" dirty="0" smtClean="0"/>
              <a:t>Put the minimum amount of information on each card</a:t>
            </a:r>
          </a:p>
          <a:p>
            <a:r>
              <a:rPr lang="en-US" dirty="0"/>
              <a:t>Recall and recognition are different </a:t>
            </a:r>
            <a:r>
              <a:rPr lang="en-US" dirty="0" smtClean="0"/>
              <a:t>memories</a:t>
            </a:r>
          </a:p>
          <a:p>
            <a:r>
              <a:rPr lang="en-US" dirty="0" smtClean="0"/>
              <a:t>Use mnemonics and audio/imagery, esp. with an emotional connotation</a:t>
            </a:r>
          </a:p>
          <a:p>
            <a:r>
              <a:rPr lang="en-US" dirty="0" smtClean="0"/>
              <a:t>Nip memory interference in the bud</a:t>
            </a:r>
          </a:p>
        </p:txBody>
      </p:sp>
    </p:spTree>
    <p:extLst>
      <p:ext uri="{BB962C8B-B14F-4D97-AF65-F5344CB8AC3E}">
        <p14:creationId xmlns:p14="http://schemas.microsoft.com/office/powerpoint/2010/main" val="306742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16" y="2564983"/>
            <a:ext cx="9151816" cy="1728035"/>
            <a:chOff x="-7816" y="2757437"/>
            <a:chExt cx="9151816" cy="1728035"/>
          </a:xfrm>
        </p:grpSpPr>
        <p:sp>
          <p:nvSpPr>
            <p:cNvPr id="45" name="Rectangle 44"/>
            <p:cNvSpPr/>
            <p:nvPr/>
          </p:nvSpPr>
          <p:spPr>
            <a:xfrm>
              <a:off x="-1" y="2767205"/>
              <a:ext cx="9136185" cy="1695938"/>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9" name="Rectangle 48"/>
            <p:cNvSpPr/>
            <p:nvPr/>
          </p:nvSpPr>
          <p:spPr>
            <a:xfrm>
              <a:off x="-7816" y="4437847"/>
              <a:ext cx="9151815" cy="47625"/>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p:cNvSpPr/>
            <p:nvPr/>
          </p:nvSpPr>
          <p:spPr>
            <a:xfrm>
              <a:off x="-7815" y="2757437"/>
              <a:ext cx="9151815" cy="45719"/>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0" y="2862385"/>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LET’S DO IT!</a:t>
            </a:r>
          </a:p>
          <a:p>
            <a:pPr algn="ctr"/>
            <a:r>
              <a:rPr lang="en-US" sz="2800" dirty="0" smtClean="0">
                <a:solidFill>
                  <a:schemeClr val="bg1"/>
                </a:solidFill>
                <a:latin typeface="Bebas Neue" panose="020B0606020202050201" pitchFamily="34" charset="0"/>
                <a:ea typeface="Verdana" panose="020B0604030504040204" pitchFamily="34" charset="0"/>
                <a:cs typeface="Verdana" panose="020B0604030504040204" pitchFamily="34" charset="0"/>
              </a:rPr>
              <a:t>Or:  Recommended Software</a:t>
            </a:r>
            <a:endParaRPr lang="en-US" sz="2800" dirty="0">
              <a:solidFill>
                <a:schemeClr val="bg1"/>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3817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SOFTWARE</a:t>
            </a:r>
            <a:endParaRPr lang="en-US" dirty="0">
              <a:latin typeface="Bebas Neue" panose="020B0606020202050201" pitchFamily="34" charset="0"/>
            </a:endParaRPr>
          </a:p>
        </p:txBody>
      </p:sp>
      <p:sp>
        <p:nvSpPr>
          <p:cNvPr id="3" name="Content Placeholder 2"/>
          <p:cNvSpPr>
            <a:spLocks noGrp="1"/>
          </p:cNvSpPr>
          <p:nvPr>
            <p:ph idx="1"/>
          </p:nvPr>
        </p:nvSpPr>
        <p:spPr/>
        <p:txBody>
          <a:bodyPr/>
          <a:lstStyle/>
          <a:p>
            <a:r>
              <a:rPr lang="en-US" dirty="0" err="1" smtClean="0"/>
              <a:t>Anki</a:t>
            </a:r>
            <a:r>
              <a:rPr lang="en-US" dirty="0" smtClean="0"/>
              <a:t> – General purpose, very customizable, many pre-made decks.</a:t>
            </a:r>
          </a:p>
          <a:p>
            <a:r>
              <a:rPr lang="en-US" dirty="0" err="1" smtClean="0"/>
              <a:t>Memrise</a:t>
            </a:r>
            <a:r>
              <a:rPr lang="en-US" dirty="0" smtClean="0"/>
              <a:t> – Has language, trivia, and more “courses”. </a:t>
            </a:r>
            <a:r>
              <a:rPr lang="en-US" dirty="0" err="1" smtClean="0"/>
              <a:t>Gamified</a:t>
            </a:r>
            <a:r>
              <a:rPr lang="en-US" dirty="0" smtClean="0"/>
              <a:t>; go on learning “streaks” and earn points. Less customizable.</a:t>
            </a:r>
          </a:p>
          <a:p>
            <a:r>
              <a:rPr lang="en-US" dirty="0" err="1" smtClean="0"/>
              <a:t>Duolingo</a:t>
            </a:r>
            <a:r>
              <a:rPr lang="en-US" dirty="0" smtClean="0"/>
              <a:t> – Languages only, very slick, persistent about reminders, great for romance languages.</a:t>
            </a:r>
          </a:p>
          <a:p>
            <a:r>
              <a:rPr lang="en-US" dirty="0" err="1" smtClean="0"/>
              <a:t>SuperMemo</a:t>
            </a:r>
            <a:r>
              <a:rPr lang="en-US" dirty="0" smtClean="0"/>
              <a:t> – General purpose, arcane interface, but has the most modern SM learning algorithms. Supports incremental reading.</a:t>
            </a:r>
            <a:endParaRPr lang="en-US" dirty="0"/>
          </a:p>
        </p:txBody>
      </p:sp>
    </p:spTree>
    <p:extLst>
      <p:ext uri="{BB962C8B-B14F-4D97-AF65-F5344CB8AC3E}">
        <p14:creationId xmlns:p14="http://schemas.microsoft.com/office/powerpoint/2010/main" val="32414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
        <p:nvSpPr>
          <p:cNvPr id="9" name="Title 8"/>
          <p:cNvSpPr>
            <a:spLocks noGrp="1"/>
          </p:cNvSpPr>
          <p:nvPr>
            <p:ph type="title"/>
          </p:nvPr>
        </p:nvSpPr>
        <p:spPr/>
        <p:txBody>
          <a:bodyPr/>
          <a:lstStyle/>
          <a:p>
            <a:pPr algn="ctr"/>
            <a:r>
              <a:rPr lang="en-US" dirty="0" smtClean="0">
                <a:latin typeface="Bebas Neue" panose="020B0606020202050201" pitchFamily="34" charset="0"/>
              </a:rPr>
              <a:t>Further Reading</a:t>
            </a:r>
            <a:endParaRPr lang="en-US" dirty="0">
              <a:latin typeface="Bebas Neue" panose="020B0606020202050201" pitchFamily="34" charset="0"/>
            </a:endParaRPr>
          </a:p>
        </p:txBody>
      </p:sp>
      <p:sp>
        <p:nvSpPr>
          <p:cNvPr id="3" name="Content Placeholder 2"/>
          <p:cNvSpPr>
            <a:spLocks noGrp="1"/>
          </p:cNvSpPr>
          <p:nvPr>
            <p:ph idx="1"/>
          </p:nvPr>
        </p:nvSpPr>
        <p:spPr/>
        <p:txBody>
          <a:bodyPr/>
          <a:lstStyle/>
          <a:p>
            <a:pPr lvl="1"/>
            <a:r>
              <a:rPr lang="en-US" dirty="0" smtClean="0">
                <a:hlinkClick r:id="rId3"/>
              </a:rPr>
              <a:t>Wired article on </a:t>
            </a:r>
            <a:r>
              <a:rPr lang="en-US" dirty="0" err="1" smtClean="0">
                <a:hlinkClick r:id="rId3"/>
              </a:rPr>
              <a:t>SuperMemo</a:t>
            </a:r>
            <a:r>
              <a:rPr lang="en-US" dirty="0" smtClean="0">
                <a:hlinkClick r:id="rId3"/>
              </a:rPr>
              <a:t> and Piotr Wozniak</a:t>
            </a:r>
            <a:endParaRPr lang="en-US" dirty="0"/>
          </a:p>
          <a:p>
            <a:pPr lvl="1"/>
            <a:r>
              <a:rPr lang="en-US" u="sng" dirty="0" smtClean="0">
                <a:hlinkClick r:id="rId4"/>
              </a:rPr>
              <a:t>Collection of articles about memory and </a:t>
            </a:r>
            <a:r>
              <a:rPr lang="en-US" u="sng" dirty="0" err="1" smtClean="0">
                <a:hlinkClick r:id="rId4"/>
              </a:rPr>
              <a:t>SuperMemo</a:t>
            </a:r>
            <a:endParaRPr lang="en-US" dirty="0"/>
          </a:p>
          <a:p>
            <a:pPr lvl="1"/>
            <a:r>
              <a:rPr lang="en-US" u="sng" dirty="0" smtClean="0">
                <a:hlinkClick r:id="rId5"/>
              </a:rPr>
              <a:t>Series of video interviews with Robert Bjork about a variety of topics</a:t>
            </a:r>
            <a:endParaRPr lang="en-US" dirty="0"/>
          </a:p>
        </p:txBody>
      </p:sp>
    </p:spTree>
    <p:extLst>
      <p:ext uri="{BB962C8B-B14F-4D97-AF65-F5344CB8AC3E}">
        <p14:creationId xmlns:p14="http://schemas.microsoft.com/office/powerpoint/2010/main" val="118735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http://static1.squarespace.com/static/55295a2be4b031351c16468a/t/55745809e4b0888fee5da08d/14336880765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4"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5"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6092" y="30718"/>
            <a:ext cx="652743" cy="369332"/>
          </a:xfrm>
          <a:prstGeom prst="rect">
            <a:avLst/>
          </a:prstGeom>
          <a:noFill/>
        </p:spPr>
        <p:txBody>
          <a:bodyPr wrap="none" rtlCol="0">
            <a:spAutoFit/>
          </a:bodyPr>
          <a:lstStyle/>
          <a:p>
            <a:r>
              <a:rPr lang="en-US" dirty="0" smtClean="0"/>
              <a:t>1885</a:t>
            </a:r>
            <a:endParaRPr lang="en-US" dirty="0"/>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95916" y="30718"/>
            <a:ext cx="786113" cy="369332"/>
          </a:xfrm>
          <a:prstGeom prst="rect">
            <a:avLst/>
          </a:prstGeom>
          <a:noFill/>
        </p:spPr>
        <p:txBody>
          <a:bodyPr wrap="none" rtlCol="0">
            <a:spAutoFit/>
          </a:bodyPr>
          <a:lstStyle/>
          <a:p>
            <a:r>
              <a:rPr lang="en-US" dirty="0" smtClean="0"/>
              <a:t>1980’s</a:t>
            </a:r>
            <a:endParaRPr lang="en-US" dirty="0"/>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2" name="TextBox 41"/>
          <p:cNvSpPr txBox="1"/>
          <p:nvPr/>
        </p:nvSpPr>
        <p:spPr>
          <a:xfrm>
            <a:off x="8175740" y="30718"/>
            <a:ext cx="652743" cy="369332"/>
          </a:xfrm>
          <a:prstGeom prst="rect">
            <a:avLst/>
          </a:prstGeom>
          <a:noFill/>
        </p:spPr>
        <p:txBody>
          <a:bodyPr wrap="none" rtlCol="0">
            <a:spAutoFit/>
          </a:bodyPr>
          <a:lstStyle/>
          <a:p>
            <a:r>
              <a:rPr lang="en-US" dirty="0" smtClean="0"/>
              <a:t>2006</a:t>
            </a:r>
            <a:endParaRPr lang="en-US" dirty="0"/>
          </a:p>
        </p:txBody>
      </p:sp>
      <p:sp>
        <p:nvSpPr>
          <p:cNvPr id="17" name="TextBox 16"/>
          <p:cNvSpPr txBox="1"/>
          <p:nvPr/>
        </p:nvSpPr>
        <p:spPr>
          <a:xfrm>
            <a:off x="2641171" y="881994"/>
            <a:ext cx="652743" cy="369332"/>
          </a:xfrm>
          <a:prstGeom prst="rect">
            <a:avLst/>
          </a:prstGeom>
          <a:solidFill>
            <a:schemeClr val="bg1"/>
          </a:solidFill>
        </p:spPr>
        <p:txBody>
          <a:bodyPr wrap="none" rtlCol="0">
            <a:spAutoFit/>
          </a:bodyPr>
          <a:lstStyle/>
          <a:p>
            <a:r>
              <a:rPr lang="en-US" dirty="0" smtClean="0"/>
              <a:t>1973</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713892" y="333375"/>
            <a:ext cx="657312" cy="133630"/>
            <a:chOff x="1057188" y="333375"/>
            <a:chExt cx="657312" cy="133630"/>
          </a:xfrm>
        </p:grpSpPr>
        <p:cxnSp>
          <p:nvCxnSpPr>
            <p:cNvPr id="44" name="Straight Connector 43"/>
            <p:cNvCxnSpPr/>
            <p:nvPr/>
          </p:nvCxnSpPr>
          <p:spPr>
            <a:xfrm flipV="1">
              <a:off x="1057188" y="333375"/>
              <a:ext cx="171537" cy="133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216820" y="333375"/>
              <a:ext cx="497680"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flipV="1">
            <a:off x="2549298" y="790295"/>
            <a:ext cx="657312" cy="133630"/>
            <a:chOff x="1057188" y="333375"/>
            <a:chExt cx="657312" cy="133630"/>
          </a:xfrm>
        </p:grpSpPr>
        <p:cxnSp>
          <p:nvCxnSpPr>
            <p:cNvPr id="59" name="Straight Connector 58"/>
            <p:cNvCxnSpPr>
              <a:stCxn id="57" idx="7"/>
            </p:cNvCxnSpPr>
            <p:nvPr/>
          </p:nvCxnSpPr>
          <p:spPr>
            <a:xfrm flipV="1">
              <a:off x="1057188" y="333375"/>
              <a:ext cx="171537" cy="133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216820" y="333375"/>
              <a:ext cx="497680"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23953" y="881994"/>
            <a:ext cx="652743" cy="369332"/>
          </a:xfrm>
          <a:prstGeom prst="rect">
            <a:avLst/>
          </a:prstGeom>
          <a:solidFill>
            <a:schemeClr val="bg1"/>
          </a:solidFill>
        </p:spPr>
        <p:txBody>
          <a:bodyPr wrap="none" rtlCol="0">
            <a:spAutoFit/>
          </a:bodyPr>
          <a:lstStyle/>
          <a:p>
            <a:r>
              <a:rPr lang="en-US" dirty="0" smtClean="0"/>
              <a:t>1992</a:t>
            </a:r>
            <a:endParaRPr lang="en-US" dirty="0"/>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flipV="1">
            <a:off x="6232080" y="790295"/>
            <a:ext cx="657312" cy="133630"/>
            <a:chOff x="1057188" y="333375"/>
            <a:chExt cx="657312" cy="133630"/>
          </a:xfrm>
        </p:grpSpPr>
        <p:cxnSp>
          <p:nvCxnSpPr>
            <p:cNvPr id="66" name="Straight Connector 65"/>
            <p:cNvCxnSpPr>
              <a:stCxn id="64" idx="7"/>
            </p:cNvCxnSpPr>
            <p:nvPr/>
          </p:nvCxnSpPr>
          <p:spPr>
            <a:xfrm flipV="1">
              <a:off x="1057188" y="333375"/>
              <a:ext cx="171537" cy="133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216820" y="333375"/>
              <a:ext cx="497680"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4392167" y="331232"/>
            <a:ext cx="808087" cy="135773"/>
            <a:chOff x="4392167" y="331232"/>
            <a:chExt cx="808087" cy="135773"/>
          </a:xfrm>
        </p:grpSpPr>
        <p:cxnSp>
          <p:nvCxnSpPr>
            <p:cNvPr id="72" name="Straight Connector 71"/>
            <p:cNvCxnSpPr>
              <a:stCxn id="70" idx="7"/>
            </p:cNvCxnSpPr>
            <p:nvPr/>
          </p:nvCxnSpPr>
          <p:spPr>
            <a:xfrm flipV="1">
              <a:off x="4392167" y="333375"/>
              <a:ext cx="171537" cy="133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551799" y="331232"/>
              <a:ext cx="648455" cy="4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8069445" y="331232"/>
            <a:ext cx="657312" cy="133630"/>
            <a:chOff x="1057188" y="333375"/>
            <a:chExt cx="657312" cy="133630"/>
          </a:xfrm>
        </p:grpSpPr>
        <p:cxnSp>
          <p:nvCxnSpPr>
            <p:cNvPr id="78" name="Straight Connector 77"/>
            <p:cNvCxnSpPr>
              <a:stCxn id="76" idx="7"/>
            </p:cNvCxnSpPr>
            <p:nvPr/>
          </p:nvCxnSpPr>
          <p:spPr>
            <a:xfrm flipV="1">
              <a:off x="1057188" y="333375"/>
              <a:ext cx="171537" cy="133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216820" y="333375"/>
              <a:ext cx="497680"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702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6092" y="30718"/>
            <a:ext cx="652743" cy="369332"/>
          </a:xfrm>
          <a:prstGeom prst="rect">
            <a:avLst/>
          </a:prstGeom>
          <a:noFill/>
        </p:spPr>
        <p:txBody>
          <a:bodyPr wrap="none" rtlCol="0">
            <a:spAutoFit/>
          </a:bodyPr>
          <a:lstStyle/>
          <a:p>
            <a:r>
              <a:rPr lang="en-US" dirty="0" smtClean="0"/>
              <a:t>1885</a:t>
            </a:r>
            <a:endParaRPr lang="en-US" dirty="0"/>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a:noFill/>
        </p:spPr>
      </p:pic>
      <p:grpSp>
        <p:nvGrpSpPr>
          <p:cNvPr id="51" name="Group 50"/>
          <p:cNvGrpSpPr/>
          <p:nvPr/>
        </p:nvGrpSpPr>
        <p:grpSpPr>
          <a:xfrm>
            <a:off x="713892" y="333375"/>
            <a:ext cx="657312" cy="133630"/>
            <a:chOff x="1057188" y="333375"/>
            <a:chExt cx="657312" cy="133630"/>
          </a:xfrm>
        </p:grpSpPr>
        <p:cxnSp>
          <p:nvCxnSpPr>
            <p:cNvPr id="44" name="Straight Connector 43"/>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5517"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5125" y="1323164"/>
            <a:ext cx="3333750" cy="4057650"/>
          </a:xfrm>
          <a:prstGeom prst="ellipse">
            <a:avLst/>
          </a:prstGeom>
        </p:spPr>
      </p:pic>
      <p:sp>
        <p:nvSpPr>
          <p:cNvPr id="43" name="TextBox 42"/>
          <p:cNvSpPr txBox="1"/>
          <p:nvPr/>
        </p:nvSpPr>
        <p:spPr>
          <a:xfrm>
            <a:off x="2075964" y="5721384"/>
            <a:ext cx="4992072" cy="923330"/>
          </a:xfrm>
          <a:prstGeom prst="rect">
            <a:avLst/>
          </a:prstGeom>
          <a:noFill/>
        </p:spPr>
        <p:txBody>
          <a:bodyPr wrap="none" rtlCol="0">
            <a:spAutoFit/>
          </a:bodyPr>
          <a:lstStyle/>
          <a:p>
            <a:r>
              <a:rPr lang="en-US" sz="5400" dirty="0" smtClean="0">
                <a:latin typeface="Bebas Neue" panose="020B0606020202050201" pitchFamily="34" charset="0"/>
              </a:rPr>
              <a:t>Hermann </a:t>
            </a:r>
            <a:r>
              <a:rPr lang="en-US" sz="5400" dirty="0" err="1" smtClean="0">
                <a:latin typeface="Bebas Neue" panose="020B0606020202050201" pitchFamily="34" charset="0"/>
              </a:rPr>
              <a:t>Ebbinghaus</a:t>
            </a:r>
            <a:endParaRPr lang="en-US" sz="5400" dirty="0">
              <a:latin typeface="Bebas Neue" panose="020B0606020202050201" pitchFamily="34" charset="0"/>
            </a:endParaRPr>
          </a:p>
        </p:txBody>
      </p:sp>
      <p:sp>
        <p:nvSpPr>
          <p:cNvPr id="46"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6002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6092" y="30718"/>
            <a:ext cx="652743" cy="369332"/>
          </a:xfrm>
          <a:prstGeom prst="rect">
            <a:avLst/>
          </a:prstGeom>
          <a:noFill/>
        </p:spPr>
        <p:txBody>
          <a:bodyPr wrap="none" rtlCol="0">
            <a:spAutoFit/>
          </a:bodyPr>
          <a:lstStyle/>
          <a:p>
            <a:r>
              <a:rPr lang="en-US" dirty="0" smtClean="0"/>
              <a:t>1885</a:t>
            </a:r>
            <a:endParaRPr lang="en-US" dirty="0"/>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a:noFill/>
        </p:spPr>
      </p:pic>
      <p:grpSp>
        <p:nvGrpSpPr>
          <p:cNvPr id="51" name="Group 50"/>
          <p:cNvGrpSpPr/>
          <p:nvPr/>
        </p:nvGrpSpPr>
        <p:grpSpPr>
          <a:xfrm>
            <a:off x="713892" y="333375"/>
            <a:ext cx="657312" cy="133630"/>
            <a:chOff x="1057188" y="333375"/>
            <a:chExt cx="657312" cy="133630"/>
          </a:xfrm>
        </p:grpSpPr>
        <p:cxnSp>
          <p:nvCxnSpPr>
            <p:cNvPr id="44" name="Straight Connector 43"/>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5517"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65750" y="2620309"/>
            <a:ext cx="950260" cy="830997"/>
          </a:xfrm>
          <a:prstGeom prst="rect">
            <a:avLst/>
          </a:prstGeom>
          <a:noFill/>
        </p:spPr>
        <p:txBody>
          <a:bodyPr wrap="none" rtlCol="0">
            <a:spAutoFit/>
          </a:bodyPr>
          <a:lstStyle/>
          <a:p>
            <a:r>
              <a:rPr lang="en-US" sz="4800" dirty="0" smtClean="0">
                <a:latin typeface="Bebas Neue" panose="020B0606020202050201" pitchFamily="34" charset="0"/>
              </a:rPr>
              <a:t>DAX</a:t>
            </a:r>
            <a:endParaRPr lang="en-US" sz="4800" dirty="0">
              <a:latin typeface="Bebas Neue" panose="020B0606020202050201" pitchFamily="34" charset="0"/>
            </a:endParaRPr>
          </a:p>
        </p:txBody>
      </p:sp>
      <p:sp>
        <p:nvSpPr>
          <p:cNvPr id="27" name="TextBox 26"/>
          <p:cNvSpPr txBox="1"/>
          <p:nvPr/>
        </p:nvSpPr>
        <p:spPr>
          <a:xfrm>
            <a:off x="2365750" y="3526351"/>
            <a:ext cx="870751" cy="830997"/>
          </a:xfrm>
          <a:prstGeom prst="rect">
            <a:avLst/>
          </a:prstGeom>
          <a:noFill/>
        </p:spPr>
        <p:txBody>
          <a:bodyPr wrap="none" rtlCol="0">
            <a:spAutoFit/>
          </a:bodyPr>
          <a:lstStyle/>
          <a:p>
            <a:r>
              <a:rPr lang="en-US" sz="4800" dirty="0" smtClean="0">
                <a:latin typeface="Bebas Neue" panose="020B0606020202050201" pitchFamily="34" charset="0"/>
              </a:rPr>
              <a:t>FOS</a:t>
            </a:r>
            <a:endParaRPr lang="en-US" sz="4800" dirty="0">
              <a:latin typeface="Bebas Neue" panose="020B0606020202050201" pitchFamily="34" charset="0"/>
            </a:endParaRPr>
          </a:p>
        </p:txBody>
      </p:sp>
      <p:sp>
        <p:nvSpPr>
          <p:cNvPr id="28" name="TextBox 27"/>
          <p:cNvSpPr txBox="1"/>
          <p:nvPr/>
        </p:nvSpPr>
        <p:spPr>
          <a:xfrm>
            <a:off x="2365750" y="4432393"/>
            <a:ext cx="844462" cy="830997"/>
          </a:xfrm>
          <a:prstGeom prst="rect">
            <a:avLst/>
          </a:prstGeom>
          <a:noFill/>
        </p:spPr>
        <p:txBody>
          <a:bodyPr wrap="none" rtlCol="0">
            <a:spAutoFit/>
          </a:bodyPr>
          <a:lstStyle/>
          <a:p>
            <a:r>
              <a:rPr lang="en-US" sz="4800" dirty="0" smtClean="0">
                <a:latin typeface="Bebas Neue" panose="020B0606020202050201" pitchFamily="34" charset="0"/>
              </a:rPr>
              <a:t>YAT</a:t>
            </a:r>
            <a:endParaRPr lang="en-US" sz="4800" dirty="0">
              <a:latin typeface="Bebas Neue" panose="020B0606020202050201" pitchFamily="34" charset="0"/>
            </a:endParaRPr>
          </a:p>
        </p:txBody>
      </p:sp>
      <p:sp>
        <p:nvSpPr>
          <p:cNvPr id="29" name="TextBox 28"/>
          <p:cNvSpPr txBox="1"/>
          <p:nvPr/>
        </p:nvSpPr>
        <p:spPr>
          <a:xfrm>
            <a:off x="2365750" y="5338435"/>
            <a:ext cx="933269" cy="830997"/>
          </a:xfrm>
          <a:prstGeom prst="rect">
            <a:avLst/>
          </a:prstGeom>
          <a:noFill/>
        </p:spPr>
        <p:txBody>
          <a:bodyPr wrap="none" rtlCol="0">
            <a:spAutoFit/>
          </a:bodyPr>
          <a:lstStyle/>
          <a:p>
            <a:r>
              <a:rPr lang="en-US" sz="4800" dirty="0" smtClean="0">
                <a:latin typeface="Bebas Neue" panose="020B0606020202050201" pitchFamily="34" charset="0"/>
              </a:rPr>
              <a:t>BOK</a:t>
            </a:r>
            <a:endParaRPr lang="en-US" sz="4800" dirty="0">
              <a:latin typeface="Bebas Neue" panose="020B0606020202050201" pitchFamily="34" charset="0"/>
            </a:endParaRPr>
          </a:p>
        </p:txBody>
      </p:sp>
      <p:sp>
        <p:nvSpPr>
          <p:cNvPr id="7" name="Freeform 6"/>
          <p:cNvSpPr/>
          <p:nvPr/>
        </p:nvSpPr>
        <p:spPr>
          <a:xfrm>
            <a:off x="2548532" y="1133443"/>
            <a:ext cx="1047404" cy="1354975"/>
          </a:xfrm>
          <a:custGeom>
            <a:avLst/>
            <a:gdLst>
              <a:gd name="connsiteX0" fmla="*/ 0 w 1047404"/>
              <a:gd name="connsiteY0" fmla="*/ 731520 h 1354975"/>
              <a:gd name="connsiteX1" fmla="*/ 340822 w 1047404"/>
              <a:gd name="connsiteY1" fmla="*/ 1354975 h 1354975"/>
              <a:gd name="connsiteX2" fmla="*/ 1047404 w 1047404"/>
              <a:gd name="connsiteY2" fmla="*/ 0 h 1354975"/>
              <a:gd name="connsiteX3" fmla="*/ 374073 w 1047404"/>
              <a:gd name="connsiteY3" fmla="*/ 997527 h 1354975"/>
              <a:gd name="connsiteX4" fmla="*/ 0 w 1047404"/>
              <a:gd name="connsiteY4" fmla="*/ 731520 h 135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04" h="1354975">
                <a:moveTo>
                  <a:pt x="0" y="731520"/>
                </a:moveTo>
                <a:lnTo>
                  <a:pt x="340822" y="1354975"/>
                </a:lnTo>
                <a:lnTo>
                  <a:pt x="1047404" y="0"/>
                </a:lnTo>
                <a:lnTo>
                  <a:pt x="374073" y="997527"/>
                </a:lnTo>
                <a:lnTo>
                  <a:pt x="0" y="73152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ot;No&quot; Symbol 9"/>
          <p:cNvSpPr/>
          <p:nvPr/>
        </p:nvSpPr>
        <p:spPr>
          <a:xfrm>
            <a:off x="5024418" y="1135106"/>
            <a:ext cx="1353312" cy="135331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5225944" y="2695354"/>
            <a:ext cx="910827" cy="830997"/>
          </a:xfrm>
          <a:prstGeom prst="rect">
            <a:avLst/>
          </a:prstGeom>
          <a:noFill/>
        </p:spPr>
        <p:txBody>
          <a:bodyPr wrap="none" rtlCol="0">
            <a:spAutoFit/>
          </a:bodyPr>
          <a:lstStyle/>
          <a:p>
            <a:r>
              <a:rPr lang="en-US" sz="4800" dirty="0" smtClean="0">
                <a:latin typeface="Bebas Neue" panose="020B0606020202050201" pitchFamily="34" charset="0"/>
              </a:rPr>
              <a:t>HOT</a:t>
            </a:r>
            <a:endParaRPr lang="en-US" sz="4800" dirty="0">
              <a:latin typeface="Bebas Neue" panose="020B0606020202050201" pitchFamily="34" charset="0"/>
            </a:endParaRPr>
          </a:p>
        </p:txBody>
      </p:sp>
      <p:sp>
        <p:nvSpPr>
          <p:cNvPr id="39" name="TextBox 38"/>
          <p:cNvSpPr txBox="1"/>
          <p:nvPr/>
        </p:nvSpPr>
        <p:spPr>
          <a:xfrm>
            <a:off x="5225944" y="3563874"/>
            <a:ext cx="886781" cy="830997"/>
          </a:xfrm>
          <a:prstGeom prst="rect">
            <a:avLst/>
          </a:prstGeom>
          <a:noFill/>
        </p:spPr>
        <p:txBody>
          <a:bodyPr wrap="none" rtlCol="0">
            <a:spAutoFit/>
          </a:bodyPr>
          <a:lstStyle/>
          <a:p>
            <a:r>
              <a:rPr lang="en-US" sz="4800" dirty="0" smtClean="0">
                <a:latin typeface="Bebas Neue" panose="020B0606020202050201" pitchFamily="34" charset="0"/>
              </a:rPr>
              <a:t>BOL</a:t>
            </a:r>
            <a:endParaRPr lang="en-US" sz="4800" dirty="0">
              <a:latin typeface="Bebas Neue" panose="020B0606020202050201" pitchFamily="34" charset="0"/>
            </a:endParaRPr>
          </a:p>
        </p:txBody>
      </p:sp>
      <p:sp>
        <p:nvSpPr>
          <p:cNvPr id="40" name="TextBox 39"/>
          <p:cNvSpPr txBox="1"/>
          <p:nvPr/>
        </p:nvSpPr>
        <p:spPr>
          <a:xfrm>
            <a:off x="5225943" y="4432393"/>
            <a:ext cx="906017" cy="830997"/>
          </a:xfrm>
          <a:prstGeom prst="rect">
            <a:avLst/>
          </a:prstGeom>
          <a:noFill/>
        </p:spPr>
        <p:txBody>
          <a:bodyPr wrap="none" rtlCol="0">
            <a:spAutoFit/>
          </a:bodyPr>
          <a:lstStyle/>
          <a:p>
            <a:r>
              <a:rPr lang="en-US" sz="4800" dirty="0" smtClean="0">
                <a:latin typeface="Bebas Neue" panose="020B0606020202050201" pitchFamily="34" charset="0"/>
              </a:rPr>
              <a:t>HAL</a:t>
            </a:r>
            <a:endParaRPr lang="en-US" sz="4800" dirty="0">
              <a:latin typeface="Bebas Neue" panose="020B0606020202050201" pitchFamily="34" charset="0"/>
            </a:endParaRPr>
          </a:p>
        </p:txBody>
      </p:sp>
      <p:sp>
        <p:nvSpPr>
          <p:cNvPr id="42"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994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6092" y="30718"/>
            <a:ext cx="652743" cy="369332"/>
          </a:xfrm>
          <a:prstGeom prst="rect">
            <a:avLst/>
          </a:prstGeom>
          <a:noFill/>
        </p:spPr>
        <p:txBody>
          <a:bodyPr wrap="none" rtlCol="0">
            <a:spAutoFit/>
          </a:bodyPr>
          <a:lstStyle/>
          <a:p>
            <a:r>
              <a:rPr lang="en-US" dirty="0" smtClean="0"/>
              <a:t>1885</a:t>
            </a:r>
            <a:endParaRPr lang="en-US" dirty="0"/>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a:noFill/>
        </p:spPr>
      </p:pic>
      <p:grpSp>
        <p:nvGrpSpPr>
          <p:cNvPr id="51" name="Group 50"/>
          <p:cNvGrpSpPr/>
          <p:nvPr/>
        </p:nvGrpSpPr>
        <p:grpSpPr>
          <a:xfrm>
            <a:off x="713892" y="333375"/>
            <a:ext cx="657312" cy="133630"/>
            <a:chOff x="1057188" y="333375"/>
            <a:chExt cx="657312" cy="133630"/>
          </a:xfrm>
        </p:grpSpPr>
        <p:cxnSp>
          <p:nvCxnSpPr>
            <p:cNvPr id="44" name="Straight Connector 43"/>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5517"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http://edge.alluremedia.com.au/m/l/2015/05/RateOfForgettin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879" y="1098590"/>
            <a:ext cx="7996605" cy="5722629"/>
          </a:xfrm>
          <a:prstGeom prst="rect">
            <a:avLst/>
          </a:prstGeom>
          <a:noFill/>
        </p:spPr>
      </p:pic>
      <p:sp>
        <p:nvSpPr>
          <p:cNvPr id="2" name="Oval 1"/>
          <p:cNvSpPr/>
          <p:nvPr/>
        </p:nvSpPr>
        <p:spPr>
          <a:xfrm>
            <a:off x="2117463" y="3823854"/>
            <a:ext cx="143598" cy="143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32110" y="3308465"/>
            <a:ext cx="143598" cy="143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21136" y="3059083"/>
            <a:ext cx="143598" cy="143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291277" y="2552007"/>
            <a:ext cx="143598" cy="143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544098" y="2327563"/>
            <a:ext cx="143598" cy="143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876896" y="2410690"/>
            <a:ext cx="5754188" cy="3458095"/>
            <a:chOff x="1876896" y="2410690"/>
            <a:chExt cx="5754188" cy="3458095"/>
          </a:xfrm>
        </p:grpSpPr>
        <p:sp>
          <p:nvSpPr>
            <p:cNvPr id="15" name="Freeform 14"/>
            <p:cNvSpPr/>
            <p:nvPr/>
          </p:nvSpPr>
          <p:spPr>
            <a:xfrm>
              <a:off x="1876896" y="3383280"/>
              <a:ext cx="1123999" cy="2485505"/>
            </a:xfrm>
            <a:custGeom>
              <a:avLst/>
              <a:gdLst>
                <a:gd name="connsiteX0" fmla="*/ 1780 w 1123999"/>
                <a:gd name="connsiteY0" fmla="*/ 2485505 h 2485505"/>
                <a:gd name="connsiteX1" fmla="*/ 1123999 w 1123999"/>
                <a:gd name="connsiteY1" fmla="*/ 0 h 2485505"/>
              </a:gdLst>
              <a:ahLst/>
              <a:cxnLst>
                <a:cxn ang="0">
                  <a:pos x="connsiteX0" y="connsiteY0"/>
                </a:cxn>
                <a:cxn ang="0">
                  <a:pos x="connsiteX1" y="connsiteY1"/>
                </a:cxn>
              </a:cxnLst>
              <a:rect l="l" t="t" r="r" b="b"/>
              <a:pathLst>
                <a:path w="1123999" h="2485505">
                  <a:moveTo>
                    <a:pt x="1780" y="2485505"/>
                  </a:moveTo>
                  <a:cubicBezTo>
                    <a:pt x="-7918" y="1357745"/>
                    <a:pt x="-17616" y="229985"/>
                    <a:pt x="1123999"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000895" y="2410690"/>
              <a:ext cx="4630189" cy="972589"/>
            </a:xfrm>
            <a:custGeom>
              <a:avLst/>
              <a:gdLst>
                <a:gd name="connsiteX0" fmla="*/ 0 w 4613564"/>
                <a:gd name="connsiteY0" fmla="*/ 964276 h 964276"/>
                <a:gd name="connsiteX1" fmla="*/ 4613564 w 4613564"/>
                <a:gd name="connsiteY1" fmla="*/ 0 h 964276"/>
              </a:gdLst>
              <a:ahLst/>
              <a:cxnLst>
                <a:cxn ang="0">
                  <a:pos x="connsiteX0" y="connsiteY0"/>
                </a:cxn>
                <a:cxn ang="0">
                  <a:pos x="connsiteX1" y="connsiteY1"/>
                </a:cxn>
              </a:cxnLst>
              <a:rect l="l" t="t" r="r" b="b"/>
              <a:pathLst>
                <a:path w="4613564" h="964276">
                  <a:moveTo>
                    <a:pt x="0" y="964276"/>
                  </a:moveTo>
                  <a:lnTo>
                    <a:pt x="461356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560011" y="1718276"/>
            <a:ext cx="1739579" cy="609286"/>
            <a:chOff x="4560011" y="1718276"/>
            <a:chExt cx="1739579" cy="609286"/>
          </a:xfrm>
        </p:grpSpPr>
        <p:sp>
          <p:nvSpPr>
            <p:cNvPr id="18" name="TextBox 17"/>
            <p:cNvSpPr txBox="1"/>
            <p:nvPr/>
          </p:nvSpPr>
          <p:spPr>
            <a:xfrm>
              <a:off x="4560011" y="1718276"/>
              <a:ext cx="1739579" cy="369332"/>
            </a:xfrm>
            <a:prstGeom prst="rect">
              <a:avLst/>
            </a:prstGeom>
            <a:noFill/>
          </p:spPr>
          <p:txBody>
            <a:bodyPr wrap="none" rtlCol="0">
              <a:spAutoFit/>
            </a:bodyPr>
            <a:lstStyle/>
            <a:p>
              <a:r>
                <a:rPr lang="en-US" dirty="0" smtClean="0"/>
                <a:t>Forgetting Curve</a:t>
              </a:r>
              <a:endParaRPr lang="en-US" dirty="0"/>
            </a:p>
          </p:txBody>
        </p:sp>
        <p:cxnSp>
          <p:nvCxnSpPr>
            <p:cNvPr id="20" name="Curved Connector 19"/>
            <p:cNvCxnSpPr>
              <a:stCxn id="18" idx="2"/>
            </p:cNvCxnSpPr>
            <p:nvPr/>
          </p:nvCxnSpPr>
          <p:spPr>
            <a:xfrm rot="16200000" flipH="1">
              <a:off x="5740562" y="1776847"/>
              <a:ext cx="239955" cy="861476"/>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848433" y="2967644"/>
            <a:ext cx="1644874" cy="747004"/>
            <a:chOff x="4848433" y="2967644"/>
            <a:chExt cx="1644874" cy="747004"/>
          </a:xfrm>
        </p:grpSpPr>
        <p:sp>
          <p:nvSpPr>
            <p:cNvPr id="54" name="TextBox 53"/>
            <p:cNvSpPr txBox="1"/>
            <p:nvPr/>
          </p:nvSpPr>
          <p:spPr>
            <a:xfrm>
              <a:off x="4848433" y="3345316"/>
              <a:ext cx="1644874" cy="369332"/>
            </a:xfrm>
            <a:prstGeom prst="rect">
              <a:avLst/>
            </a:prstGeom>
            <a:noFill/>
          </p:spPr>
          <p:txBody>
            <a:bodyPr wrap="none" rtlCol="0">
              <a:spAutoFit/>
            </a:bodyPr>
            <a:lstStyle/>
            <a:p>
              <a:r>
                <a:rPr lang="en-US" dirty="0" smtClean="0"/>
                <a:t>Learning Curve</a:t>
              </a:r>
              <a:endParaRPr lang="en-US" dirty="0"/>
            </a:p>
          </p:txBody>
        </p:sp>
        <p:cxnSp>
          <p:nvCxnSpPr>
            <p:cNvPr id="59" name="Curved Connector 58"/>
            <p:cNvCxnSpPr>
              <a:stCxn id="54" idx="0"/>
            </p:cNvCxnSpPr>
            <p:nvPr/>
          </p:nvCxnSpPr>
          <p:spPr>
            <a:xfrm rot="16200000" flipV="1">
              <a:off x="5308750" y="2983196"/>
              <a:ext cx="377672" cy="346568"/>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14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17" name="TextBox 16"/>
          <p:cNvSpPr txBox="1"/>
          <p:nvPr/>
        </p:nvSpPr>
        <p:spPr>
          <a:xfrm>
            <a:off x="2641171" y="881994"/>
            <a:ext cx="652743" cy="369332"/>
          </a:xfrm>
          <a:prstGeom prst="rect">
            <a:avLst/>
          </a:prstGeom>
          <a:noFill/>
        </p:spPr>
        <p:txBody>
          <a:bodyPr wrap="none" rtlCol="0">
            <a:spAutoFit/>
          </a:bodyPr>
          <a:lstStyle/>
          <a:p>
            <a:r>
              <a:rPr lang="en-US" dirty="0" smtClean="0"/>
              <a:t>1973</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flipV="1">
            <a:off x="2549298" y="790295"/>
            <a:ext cx="657312" cy="133630"/>
            <a:chOff x="1057188" y="333375"/>
            <a:chExt cx="657312" cy="133630"/>
          </a:xfrm>
        </p:grpSpPr>
        <p:cxnSp>
          <p:nvCxnSpPr>
            <p:cNvPr id="59" name="Straight Connector 58"/>
            <p:cNvCxnSpPr>
              <a:stCxn id="57"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101" y="1519699"/>
            <a:ext cx="2861297" cy="4518314"/>
          </a:xfrm>
          <a:prstGeom prst="rect">
            <a:avLst/>
          </a:prstGeom>
        </p:spPr>
      </p:pic>
      <p:sp>
        <p:nvSpPr>
          <p:cNvPr id="45" name="TextBox 44"/>
          <p:cNvSpPr txBox="1"/>
          <p:nvPr/>
        </p:nvSpPr>
        <p:spPr>
          <a:xfrm>
            <a:off x="568760" y="2967335"/>
            <a:ext cx="4280339" cy="923330"/>
          </a:xfrm>
          <a:prstGeom prst="rect">
            <a:avLst/>
          </a:prstGeom>
          <a:noFill/>
        </p:spPr>
        <p:txBody>
          <a:bodyPr wrap="none" rtlCol="0">
            <a:spAutoFit/>
          </a:bodyPr>
          <a:lstStyle/>
          <a:p>
            <a:r>
              <a:rPr lang="en-US" sz="5400" dirty="0" smtClean="0">
                <a:latin typeface="Bebas Neue" panose="020B0606020202050201" pitchFamily="34" charset="0"/>
              </a:rPr>
              <a:t>Sebastian </a:t>
            </a:r>
            <a:r>
              <a:rPr lang="en-US" sz="5400" dirty="0" err="1" smtClean="0">
                <a:latin typeface="Bebas Neue" panose="020B0606020202050201" pitchFamily="34" charset="0"/>
              </a:rPr>
              <a:t>Leitner</a:t>
            </a:r>
            <a:endParaRPr lang="en-US" sz="5400" dirty="0">
              <a:latin typeface="Bebas Neue" panose="020B0606020202050201" pitchFamily="34" charset="0"/>
            </a:endParaRPr>
          </a:p>
        </p:txBody>
      </p:sp>
    </p:spTree>
    <p:extLst>
      <p:ext uri="{BB962C8B-B14F-4D97-AF65-F5344CB8AC3E}">
        <p14:creationId xmlns:p14="http://schemas.microsoft.com/office/powerpoint/2010/main" val="22377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17" name="TextBox 16"/>
          <p:cNvSpPr txBox="1"/>
          <p:nvPr/>
        </p:nvSpPr>
        <p:spPr>
          <a:xfrm>
            <a:off x="2641171" y="881994"/>
            <a:ext cx="652743" cy="369332"/>
          </a:xfrm>
          <a:prstGeom prst="rect">
            <a:avLst/>
          </a:prstGeom>
          <a:noFill/>
        </p:spPr>
        <p:txBody>
          <a:bodyPr wrap="none" rtlCol="0">
            <a:spAutoFit/>
          </a:bodyPr>
          <a:lstStyle/>
          <a:p>
            <a:r>
              <a:rPr lang="en-US" dirty="0" smtClean="0"/>
              <a:t>1973</a:t>
            </a:r>
            <a:endParaRPr lang="en-US" dirty="0"/>
          </a:p>
        </p:txBody>
      </p:sp>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flipV="1">
            <a:off x="2549298" y="790295"/>
            <a:ext cx="657312" cy="133630"/>
            <a:chOff x="1057188" y="333375"/>
            <a:chExt cx="657312" cy="133630"/>
          </a:xfrm>
        </p:grpSpPr>
        <p:cxnSp>
          <p:nvCxnSpPr>
            <p:cNvPr id="59" name="Straight Connector 58"/>
            <p:cNvCxnSpPr>
              <a:stCxn id="57" idx="7"/>
            </p:cNvCxnSpPr>
            <p:nvPr/>
          </p:nvCxnSpPr>
          <p:spPr>
            <a:xfrm flipV="1">
              <a:off x="1057188"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216820" y="333375"/>
              <a:ext cx="497680" cy="2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9218" name="Picture 2" descr="https://upload.wikimedia.org/wikipedia/commons/thumb/8/82/Leitner_system_alternative.svg/1280px-Leitner_system_alternative.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815" y="2062716"/>
            <a:ext cx="6308369" cy="343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9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0" y="0"/>
            <a:ext cx="9144001" cy="6858000"/>
          </a:xfrm>
          <a:prstGeom prst="rect">
            <a:avLst/>
          </a:prstGeom>
          <a:blipFill dpi="0" rotWithShape="1">
            <a:blip r:embed="rId3" cstate="print">
              <a:alphaModFix amt="1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a:stCxn id="83" idx="6"/>
            <a:endCxn id="57" idx="2"/>
          </p:cNvCxnSpPr>
          <p:nvPr/>
        </p:nvCxnSpPr>
        <p:spPr>
          <a:xfrm flipV="1">
            <a:off x="791378" y="628650"/>
            <a:ext cx="1359545" cy="2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57" idx="6"/>
            <a:endCxn id="33" idx="2"/>
          </p:cNvCxnSpPr>
          <p:nvPr/>
        </p:nvCxnSpPr>
        <p:spPr>
          <a:xfrm>
            <a:off x="2617648" y="628650"/>
            <a:ext cx="137769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0" idx="6"/>
            <a:endCxn id="64" idx="2"/>
          </p:cNvCxnSpPr>
          <p:nvPr/>
        </p:nvCxnSpPr>
        <p:spPr>
          <a:xfrm>
            <a:off x="4460517" y="628650"/>
            <a:ext cx="13731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64" idx="6"/>
            <a:endCxn id="76" idx="2"/>
          </p:cNvCxnSpPr>
          <p:nvPr/>
        </p:nvCxnSpPr>
        <p:spPr>
          <a:xfrm flipV="1">
            <a:off x="6300430" y="626507"/>
            <a:ext cx="1370640" cy="2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http://static1.squarespace.com/static/55295a2be4b031351c16468a/t/55745809e4b0888fee5da08d/14336880765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2783" y="402478"/>
            <a:ext cx="457200" cy="457200"/>
          </a:xfrm>
          <a:prstGeom prst="ellipse">
            <a:avLst/>
          </a:prstGeom>
          <a:noFill/>
          <a:extLst>
            <a:ext uri="{909E8E84-426E-40DD-AFC4-6F175D3DCCD1}">
              <a14:hiddenFill xmlns:a14="http://schemas.microsoft.com/office/drawing/2010/main">
                <a:solidFill>
                  <a:srgbClr val="FFFFFF"/>
                </a:solidFill>
              </a14:hiddenFill>
            </a:ext>
          </a:extLst>
        </p:spPr>
      </p:pic>
      <p:pic>
        <p:nvPicPr>
          <p:cNvPr id="2050" name="Picture 2" descr="http://www.psychologicalscience.org/redesign/wp-content/uploads/2012/08/bjork_robert_we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49" t="10840" b="23703"/>
          <a:stretch/>
        </p:blipFill>
        <p:spPr bwMode="auto">
          <a:xfrm>
            <a:off x="5848187" y="413384"/>
            <a:ext cx="451403" cy="448056"/>
          </a:xfrm>
          <a:prstGeom prst="ellipse">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29243" t="19260" r="30633" b="40415"/>
          <a:stretch/>
        </p:blipFill>
        <p:spPr>
          <a:xfrm>
            <a:off x="4009908" y="417647"/>
            <a:ext cx="446513" cy="448056"/>
          </a:xfrm>
          <a:prstGeom prst="ellipse">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r="21246" b="45039"/>
          <a:stretch/>
        </p:blipFill>
        <p:spPr>
          <a:xfrm>
            <a:off x="2142402" y="387310"/>
            <a:ext cx="479751" cy="478393"/>
          </a:xfrm>
          <a:prstGeom prst="ellipse">
            <a:avLst/>
          </a:prstGeom>
        </p:spPr>
      </p:pic>
      <p:sp>
        <p:nvSpPr>
          <p:cNvPr id="5" name="Oval 4"/>
          <p:cNvSpPr/>
          <p:nvPr/>
        </p:nvSpPr>
        <p:spPr>
          <a:xfrm>
            <a:off x="7675166"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995341" y="400051"/>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95916" y="30718"/>
            <a:ext cx="786113" cy="369332"/>
          </a:xfrm>
          <a:prstGeom prst="rect">
            <a:avLst/>
          </a:prstGeom>
          <a:noFill/>
        </p:spPr>
        <p:txBody>
          <a:bodyPr wrap="none" rtlCol="0">
            <a:spAutoFit/>
          </a:bodyPr>
          <a:lstStyle/>
          <a:p>
            <a:r>
              <a:rPr lang="en-US" dirty="0" smtClean="0"/>
              <a:t>1980’s</a:t>
            </a:r>
            <a:endParaRPr lang="en-US" dirty="0"/>
          </a:p>
        </p:txBody>
      </p:sp>
      <p:sp>
        <p:nvSpPr>
          <p:cNvPr id="37" name="Oval 36"/>
          <p:cNvSpPr/>
          <p:nvPr/>
        </p:nvSpPr>
        <p:spPr>
          <a:xfrm>
            <a:off x="583525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7516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380" y="385207"/>
            <a:ext cx="484998" cy="491093"/>
          </a:xfrm>
          <a:prstGeom prst="ellipse">
            <a:avLst/>
          </a:prstGeom>
        </p:spPr>
      </p:pic>
      <p:sp>
        <p:nvSpPr>
          <p:cNvPr id="4" name="Oval 3"/>
          <p:cNvSpPr/>
          <p:nvPr/>
        </p:nvSpPr>
        <p:spPr>
          <a:xfrm>
            <a:off x="315517"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flipV="1">
            <a:off x="2150923"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833705" y="400050"/>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993792" y="400050"/>
            <a:ext cx="466725"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4392167" y="331232"/>
            <a:ext cx="808087" cy="135773"/>
            <a:chOff x="4392167" y="331232"/>
            <a:chExt cx="808087" cy="135773"/>
          </a:xfrm>
        </p:grpSpPr>
        <p:cxnSp>
          <p:nvCxnSpPr>
            <p:cNvPr id="72" name="Straight Connector 71"/>
            <p:cNvCxnSpPr>
              <a:stCxn id="70" idx="7"/>
            </p:cNvCxnSpPr>
            <p:nvPr/>
          </p:nvCxnSpPr>
          <p:spPr>
            <a:xfrm flipV="1">
              <a:off x="4392167" y="333375"/>
              <a:ext cx="171537" cy="13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551799" y="331232"/>
              <a:ext cx="648455" cy="4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Oval 75"/>
          <p:cNvSpPr/>
          <p:nvPr/>
        </p:nvSpPr>
        <p:spPr>
          <a:xfrm>
            <a:off x="7671070" y="397907"/>
            <a:ext cx="466725"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p:cNvSpPr txBox="1">
            <a:spLocks/>
          </p:cNvSpPr>
          <p:nvPr/>
        </p:nvSpPr>
        <p:spPr>
          <a:xfrm>
            <a:off x="0" y="6476149"/>
            <a:ext cx="9144001" cy="7522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rPr>
              <a:t>FORGET ABOUT FORGETTING</a:t>
            </a:r>
            <a:endParaRPr lang="en-US" sz="2000" dirty="0">
              <a:solidFill>
                <a:schemeClr val="tx1">
                  <a:alpha val="26000"/>
                </a:schemeClr>
              </a:solidFill>
              <a:latin typeface="Bebas Neue" panose="020B0606020202050201" pitchFamily="34" charset="0"/>
              <a:ea typeface="Verdana" panose="020B0604030504040204" pitchFamily="34" charset="0"/>
              <a:cs typeface="Verdana" panose="020B0604030504040204" pitchFamily="34" charset="0"/>
            </a:endParaRPr>
          </a:p>
        </p:txBody>
      </p:sp>
      <p:pic>
        <p:nvPicPr>
          <p:cNvPr id="8194" name="Picture 2" descr="https://www.wired.com/wp-content/uploads/archive/images/article/magazine/1605/ff_wozniak_swim_f.jpg"/>
          <p:cNvPicPr>
            <a:picLocks noChangeAspect="1" noChangeArrowheads="1"/>
          </p:cNvPicPr>
          <p:nvPr/>
        </p:nvPicPr>
        <p:blipFill rotWithShape="1">
          <a:blip r:embed="rId9">
            <a:extLst>
              <a:ext uri="{28A0092B-C50C-407E-A947-70E740481C1C}">
                <a14:useLocalDpi xmlns:a14="http://schemas.microsoft.com/office/drawing/2010/main" val="0"/>
              </a:ext>
            </a:extLst>
          </a:blip>
          <a:srcRect l="52361" t="7447" r="9665"/>
          <a:stretch/>
        </p:blipFill>
        <p:spPr bwMode="auto">
          <a:xfrm>
            <a:off x="939594" y="1422033"/>
            <a:ext cx="2278744" cy="448719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366922" y="2967335"/>
            <a:ext cx="3400290" cy="923330"/>
          </a:xfrm>
          <a:prstGeom prst="rect">
            <a:avLst/>
          </a:prstGeom>
          <a:noFill/>
        </p:spPr>
        <p:txBody>
          <a:bodyPr wrap="none" rtlCol="0">
            <a:spAutoFit/>
          </a:bodyPr>
          <a:lstStyle/>
          <a:p>
            <a:r>
              <a:rPr lang="en-US" sz="5400" dirty="0" smtClean="0">
                <a:latin typeface="Bebas Neue" panose="020B0606020202050201" pitchFamily="34" charset="0"/>
              </a:rPr>
              <a:t>PIOTR WOZNIAK</a:t>
            </a:r>
            <a:endParaRPr lang="en-US" sz="5400" dirty="0">
              <a:latin typeface="Bebas Neue" panose="020B0606020202050201" pitchFamily="34" charset="0"/>
            </a:endParaRPr>
          </a:p>
        </p:txBody>
      </p:sp>
    </p:spTree>
    <p:extLst>
      <p:ext uri="{BB962C8B-B14F-4D97-AF65-F5344CB8AC3E}">
        <p14:creationId xmlns:p14="http://schemas.microsoft.com/office/powerpoint/2010/main" val="398715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TotalTime>
  <Words>1878</Words>
  <Application>Microsoft Office PowerPoint</Application>
  <PresentationFormat>On-screen Show (4:3)</PresentationFormat>
  <Paragraphs>274</Paragraphs>
  <Slides>34</Slides>
  <Notes>31</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Bebas Neue</vt:lpstr>
      <vt:lpstr>ＭＳ Ｐゴシック</vt:lpstr>
      <vt:lpstr>Verdana</vt:lpstr>
      <vt:lpstr>Calibri Light</vt:lpstr>
      <vt:lpstr>Office Theme</vt:lpstr>
      <vt:lpstr>FORGET ABOUT FORGETTING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vt:lpstr>
      <vt:lpstr>CONS</vt:lpstr>
      <vt:lpstr>PowerPoint Presentation</vt:lpstr>
      <vt:lpstr>UNDERSTAND FIRST</vt:lpstr>
      <vt:lpstr>PowerPoint Presentation</vt:lpstr>
      <vt:lpstr>Make your own deck</vt:lpstr>
      <vt:lpstr>MINIMUM INFORMATION PRINCIPLE</vt:lpstr>
      <vt:lpstr>MINIMUM INFORMATION PRINCIPLE</vt:lpstr>
      <vt:lpstr>Recall versus recognition</vt:lpstr>
      <vt:lpstr>Tap into Your reptile brain</vt:lpstr>
      <vt:lpstr>Tap into Your reptile brain</vt:lpstr>
      <vt:lpstr>Combat memory interference</vt:lpstr>
      <vt:lpstr>Combat memory interference</vt:lpstr>
      <vt:lpstr>IN SUMMARY …</vt:lpstr>
      <vt:lpstr>PowerPoint Presentation</vt:lpstr>
      <vt:lpstr>SOFTWARE</vt:lpstr>
      <vt:lpstr>Further Reading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FORGET ABOUT FORGETTING</dc:title>
  <dc:creator>Daniel Collotte</dc:creator>
  <cp:lastModifiedBy>Daniel Collotte</cp:lastModifiedBy>
  <cp:revision>64</cp:revision>
  <dcterms:created xsi:type="dcterms:W3CDTF">2016-06-07T04:41:14Z</dcterms:created>
  <dcterms:modified xsi:type="dcterms:W3CDTF">2016-06-07T17:32:51Z</dcterms:modified>
</cp:coreProperties>
</file>